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Default Extension="jpg" ContentType="image/jpg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/Relationships>
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310133" y="3717353"/>
            <a:ext cx="9243060" cy="1427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"/>
          </a:xfrm>
          <a:custGeom>
            <a:avLst/>
            <a:gdLst/>
            <a:ahLst/>
            <a:cxnLst/>
            <a:rect l="l" t="t" r="r" b="b"/>
            <a:pathLst>
              <a:path w="18288000" h="1028700">
                <a:moveTo>
                  <a:pt x="18287553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18287553" y="0"/>
                </a:lnTo>
                <a:lnTo>
                  <a:pt x="18287553" y="1028700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5936615"/>
          </a:xfrm>
          <a:custGeom>
            <a:avLst/>
            <a:gdLst/>
            <a:ahLst/>
            <a:cxnLst/>
            <a:rect l="l" t="t" r="r" b="b"/>
            <a:pathLst>
              <a:path w="18288000" h="5936615">
                <a:moveTo>
                  <a:pt x="18287999" y="5936463"/>
                </a:moveTo>
                <a:lnTo>
                  <a:pt x="0" y="5936463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5936463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9138284"/>
            <a:ext cx="18288000" cy="120014"/>
          </a:xfrm>
          <a:custGeom>
            <a:avLst/>
            <a:gdLst/>
            <a:ahLst/>
            <a:cxnLst/>
            <a:rect l="l" t="t" r="r" b="b"/>
            <a:pathLst>
              <a:path w="18288000" h="120015">
                <a:moveTo>
                  <a:pt x="0" y="120014"/>
                </a:moveTo>
                <a:lnTo>
                  <a:pt x="18288000" y="0"/>
                </a:lnTo>
              </a:path>
            </a:pathLst>
          </a:custGeom>
          <a:ln w="28574">
            <a:solidFill>
              <a:srgbClr val="FFBD5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"/>
          </a:xfrm>
          <a:custGeom>
            <a:avLst/>
            <a:gdLst/>
            <a:ahLst/>
            <a:cxnLst/>
            <a:rect l="l" t="t" r="r" b="b"/>
            <a:pathLst>
              <a:path w="18288000" h="1028700">
                <a:moveTo>
                  <a:pt x="18287553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18287553" y="0"/>
                </a:lnTo>
                <a:lnTo>
                  <a:pt x="18287553" y="1028700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9258300"/>
            <a:ext cx="18288000" cy="1028700"/>
          </a:xfrm>
          <a:custGeom>
            <a:avLst/>
            <a:gdLst/>
            <a:ahLst/>
            <a:cxnLst/>
            <a:rect l="l" t="t" r="r" b="b"/>
            <a:pathLst>
              <a:path w="18288000" h="1028700">
                <a:moveTo>
                  <a:pt x="18287998" y="1028699"/>
                </a:moveTo>
                <a:lnTo>
                  <a:pt x="0" y="10286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6913" y="1679326"/>
            <a:ext cx="17514172" cy="467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113569" y="2474759"/>
            <a:ext cx="13921740" cy="50152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$PPTXTitle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200" b="0">
                <a:solidFill>
                  <a:srgbClr val="FFFFFF"/>
                </a:solidFill>
                <a:latin typeface="Arial"/>
                <a:cs typeface="Arial"/>
              </a:rPr>
              <a:t>STOCK</a:t>
            </a:r>
            <a:r>
              <a:rPr dirty="0" sz="9200" spc="-275" b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9200" spc="-10" b="0">
                <a:solidFill>
                  <a:srgbClr val="FFFFFF"/>
                </a:solidFill>
                <a:latin typeface="Arial"/>
                <a:cs typeface="Arial"/>
              </a:rPr>
              <a:t>MARKET</a:t>
            </a:r>
            <a:endParaRPr sz="92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9244012"/>
            <a:ext cx="18288000" cy="28575"/>
          </a:xfrm>
          <a:custGeom>
            <a:avLst/>
            <a:gdLst/>
            <a:ahLst/>
            <a:cxnLst/>
            <a:rect l="l" t="t" r="r" b="b"/>
            <a:pathLst>
              <a:path w="18288000" h="28575">
                <a:moveTo>
                  <a:pt x="18287999" y="28574"/>
                </a:moveTo>
                <a:lnTo>
                  <a:pt x="0" y="28574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28574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0112113" y="5861879"/>
            <a:ext cx="5399405" cy="13442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650" spc="-10">
                <a:solidFill>
                  <a:srgbClr val="FFFFFF"/>
                </a:solidFill>
                <a:latin typeface="Arial"/>
                <a:cs typeface="Arial"/>
              </a:rPr>
              <a:t>ANALYSIS</a:t>
            </a:r>
            <a:endParaRPr sz="86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258300"/>
            <a:ext cx="18288000" cy="1028700"/>
          </a:xfrm>
          <a:custGeom>
            <a:avLst/>
            <a:gdLst/>
            <a:ahLst/>
            <a:cxnLst/>
            <a:rect l="l" t="t" r="r" b="b"/>
            <a:pathLst>
              <a:path w="18288000" h="1028700">
                <a:moveTo>
                  <a:pt x="18287998" y="1028699"/>
                </a:moveTo>
                <a:lnTo>
                  <a:pt x="0" y="10286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10266" y="2637354"/>
            <a:ext cx="10781462" cy="5991224"/>
          </a:xfrm>
          <a:prstGeom prst="rect">
            <a:avLst/>
          </a:prstGeom>
        </p:spPr>
      </p:pic>
      <p:sp>
        <p:nvSpPr>
          <p:cNvPr id="4" name="object 4" descr="$PPTXTitle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120"/>
              <a:t>TIME</a:t>
            </a:r>
            <a:r>
              <a:rPr dirty="0" spc="45"/>
              <a:t> </a:t>
            </a:r>
            <a:r>
              <a:rPr dirty="0" spc="215"/>
              <a:t>SERIES</a:t>
            </a:r>
            <a:r>
              <a:rPr dirty="0" spc="45"/>
              <a:t> </a:t>
            </a:r>
            <a:r>
              <a:rPr dirty="0" spc="210"/>
              <a:t>TREND</a:t>
            </a:r>
            <a:r>
              <a:rPr dirty="0" spc="50"/>
              <a:t> </a:t>
            </a:r>
            <a:r>
              <a:rPr dirty="0" spc="200"/>
              <a:t>(LINE</a:t>
            </a:r>
            <a:r>
              <a:rPr dirty="0" spc="45"/>
              <a:t> </a:t>
            </a:r>
            <a:r>
              <a:rPr dirty="0" spc="235"/>
              <a:t>GRAPH)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710053" y="2257053"/>
            <a:ext cx="5525135" cy="375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160">
                <a:latin typeface="Calibri"/>
                <a:cs typeface="Calibri"/>
              </a:rPr>
              <a:t>Shows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how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80">
                <a:latin typeface="Calibri"/>
                <a:cs typeface="Calibri"/>
              </a:rPr>
              <a:t>stock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prices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move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over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50">
                <a:latin typeface="Calibri"/>
                <a:cs typeface="Calibri"/>
              </a:rPr>
              <a:t>time.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258300"/>
            <a:ext cx="18288000" cy="1028700"/>
          </a:xfrm>
          <a:custGeom>
            <a:avLst/>
            <a:gdLst/>
            <a:ahLst/>
            <a:cxnLst/>
            <a:rect l="l" t="t" r="r" b="b"/>
            <a:pathLst>
              <a:path w="18288000" h="1028700">
                <a:moveTo>
                  <a:pt x="18287998" y="1028699"/>
                </a:moveTo>
                <a:lnTo>
                  <a:pt x="0" y="10286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27582" y="2896582"/>
            <a:ext cx="8523516" cy="5608172"/>
          </a:xfrm>
          <a:prstGeom prst="rect">
            <a:avLst/>
          </a:prstGeom>
        </p:spPr>
      </p:pic>
      <p:sp>
        <p:nvSpPr>
          <p:cNvPr id="4" name="object 4" descr="$PPTXTitle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00330">
              <a:lnSpc>
                <a:spcPct val="100000"/>
              </a:lnSpc>
              <a:spcBef>
                <a:spcPts val="100"/>
              </a:spcBef>
            </a:pPr>
            <a:r>
              <a:rPr dirty="0" spc="160"/>
              <a:t>DISTRIBUTION</a:t>
            </a:r>
            <a:r>
              <a:rPr dirty="0" spc="35"/>
              <a:t> </a:t>
            </a:r>
            <a:r>
              <a:rPr dirty="0" spc="235"/>
              <a:t>ANALYSIS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710053" y="2257053"/>
            <a:ext cx="4538980" cy="375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160">
                <a:latin typeface="Calibri"/>
                <a:cs typeface="Calibri"/>
              </a:rPr>
              <a:t>Shows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how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prices</a:t>
            </a:r>
            <a:r>
              <a:rPr dirty="0" sz="2300" spc="100">
                <a:latin typeface="Calibri"/>
                <a:cs typeface="Calibri"/>
              </a:rPr>
              <a:t> are </a:t>
            </a:r>
            <a:r>
              <a:rPr dirty="0" sz="2300" spc="114">
                <a:latin typeface="Calibri"/>
                <a:cs typeface="Calibri"/>
              </a:rPr>
              <a:t>distributed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54759" y="3193772"/>
            <a:ext cx="8611903" cy="5704247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33612" y="1370952"/>
            <a:ext cx="11587480" cy="1504315"/>
          </a:xfrm>
          <a:prstGeom prst="rect">
            <a:avLst/>
          </a:prstGeom>
        </p:spPr>
        <p:txBody>
          <a:bodyPr wrap="square" lIns="0" tIns="20129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585"/>
              </a:spcBef>
            </a:pPr>
            <a:r>
              <a:rPr dirty="0" sz="2300" spc="140">
                <a:latin typeface="Calibri"/>
                <a:cs typeface="Calibri"/>
              </a:rPr>
              <a:t>Seasonal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30">
                <a:latin typeface="Calibri"/>
                <a:cs typeface="Calibri"/>
              </a:rPr>
              <a:t>Price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Patterns</a:t>
            </a:r>
            <a:endParaRPr sz="2300">
              <a:latin typeface="Calibri"/>
              <a:cs typeface="Calibri"/>
            </a:endParaRPr>
          </a:p>
          <a:p>
            <a:pPr marL="12700" marR="5080">
              <a:lnSpc>
                <a:spcPct val="114100"/>
              </a:lnSpc>
              <a:spcBef>
                <a:spcPts val="1095"/>
              </a:spcBef>
            </a:pPr>
            <a:r>
              <a:rPr dirty="0" sz="2300" spc="130">
                <a:latin typeface="Calibri"/>
                <a:cs typeface="Calibri"/>
              </a:rPr>
              <a:t>The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color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variations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85">
                <a:latin typeface="Calibri"/>
                <a:cs typeface="Calibri"/>
              </a:rPr>
              <a:t>across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45">
                <a:latin typeface="Calibri"/>
                <a:cs typeface="Calibri"/>
              </a:rPr>
              <a:t>months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95">
                <a:latin typeface="Calibri"/>
                <a:cs typeface="Calibri"/>
              </a:rPr>
              <a:t>reveal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200">
                <a:latin typeface="Calibri"/>
                <a:cs typeface="Calibri"/>
              </a:rPr>
              <a:t>cyclic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85">
                <a:latin typeface="Calibri"/>
                <a:cs typeface="Calibri"/>
              </a:rPr>
              <a:t>or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35">
                <a:latin typeface="Calibri"/>
                <a:cs typeface="Calibri"/>
              </a:rPr>
              <a:t>seasonal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effects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55">
                <a:latin typeface="Calibri"/>
                <a:cs typeface="Calibri"/>
              </a:rPr>
              <a:t>in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45">
                <a:latin typeface="Calibri"/>
                <a:cs typeface="Calibri"/>
              </a:rPr>
              <a:t>price</a:t>
            </a:r>
            <a:r>
              <a:rPr dirty="0" sz="2300" spc="100">
                <a:latin typeface="Calibri"/>
                <a:cs typeface="Calibri"/>
              </a:rPr>
              <a:t> averages. </a:t>
            </a:r>
            <a:r>
              <a:rPr dirty="0" sz="2300" spc="130">
                <a:latin typeface="Calibri"/>
                <a:cs typeface="Calibri"/>
              </a:rPr>
              <a:t>Distinct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35">
                <a:latin typeface="Calibri"/>
                <a:cs typeface="Calibri"/>
              </a:rPr>
              <a:t>seasonal</a:t>
            </a:r>
            <a:r>
              <a:rPr dirty="0" sz="2300" spc="100">
                <a:latin typeface="Calibri"/>
                <a:cs typeface="Calibri"/>
              </a:rPr>
              <a:t> patterns, </a:t>
            </a:r>
            <a:r>
              <a:rPr dirty="0" sz="2300" spc="70">
                <a:latin typeface="Calibri"/>
                <a:cs typeface="Calibri"/>
              </a:rPr>
              <a:t>with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stronger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40">
                <a:latin typeface="Calibri"/>
                <a:cs typeface="Calibri"/>
              </a:rPr>
              <a:t>performance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55">
                <a:latin typeface="Calibri"/>
                <a:cs typeface="Calibri"/>
              </a:rPr>
              <a:t>in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240">
                <a:latin typeface="Calibri"/>
                <a:cs typeface="Calibri"/>
              </a:rPr>
              <a:t>Q2–</a:t>
            </a:r>
            <a:r>
              <a:rPr dirty="0" sz="2300" spc="220">
                <a:latin typeface="Calibri"/>
                <a:cs typeface="Calibri"/>
              </a:rPr>
              <a:t>Q3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95">
                <a:latin typeface="Calibri"/>
                <a:cs typeface="Calibri"/>
              </a:rPr>
              <a:t>months.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24060" y="3279274"/>
            <a:ext cx="10865959" cy="531494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33612" y="1370952"/>
            <a:ext cx="13387705" cy="1504315"/>
          </a:xfrm>
          <a:prstGeom prst="rect">
            <a:avLst/>
          </a:prstGeom>
        </p:spPr>
        <p:txBody>
          <a:bodyPr wrap="square" lIns="0" tIns="201295" rIns="0" bIns="0" rtlCol="0" vert="horz">
            <a:spAutoFit/>
          </a:bodyPr>
          <a:lstStyle/>
          <a:p>
            <a:pPr marL="89535">
              <a:lnSpc>
                <a:spcPct val="100000"/>
              </a:lnSpc>
              <a:spcBef>
                <a:spcPts val="1585"/>
              </a:spcBef>
            </a:pPr>
            <a:r>
              <a:rPr dirty="0" sz="2300" spc="130">
                <a:latin typeface="Calibri"/>
                <a:cs typeface="Calibri"/>
              </a:rPr>
              <a:t>Volume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Spikes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165">
                <a:latin typeface="Calibri"/>
                <a:cs typeface="Calibri"/>
              </a:rPr>
              <a:t>Correspond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to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80">
                <a:latin typeface="Calibri"/>
                <a:cs typeface="Calibri"/>
              </a:rPr>
              <a:t>Market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135">
                <a:latin typeface="Calibri"/>
                <a:cs typeface="Calibri"/>
              </a:rPr>
              <a:t>Events</a:t>
            </a:r>
            <a:endParaRPr sz="2300">
              <a:latin typeface="Calibri"/>
              <a:cs typeface="Calibri"/>
            </a:endParaRPr>
          </a:p>
          <a:p>
            <a:pPr marL="12700" marR="5080">
              <a:lnSpc>
                <a:spcPct val="114100"/>
              </a:lnSpc>
              <a:spcBef>
                <a:spcPts val="1095"/>
              </a:spcBef>
            </a:pPr>
            <a:r>
              <a:rPr dirty="0" sz="2300" spc="130">
                <a:latin typeface="Calibri"/>
                <a:cs typeface="Calibri"/>
              </a:rPr>
              <a:t>The</a:t>
            </a:r>
            <a:r>
              <a:rPr dirty="0" sz="2300" spc="90">
                <a:latin typeface="Calibri"/>
                <a:cs typeface="Calibri"/>
              </a:rPr>
              <a:t> </a:t>
            </a:r>
            <a:r>
              <a:rPr dirty="0" sz="2300" spc="130">
                <a:latin typeface="Calibri"/>
                <a:cs typeface="Calibri"/>
              </a:rPr>
              <a:t>bar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80">
                <a:latin typeface="Calibri"/>
                <a:cs typeface="Calibri"/>
              </a:rPr>
              <a:t>+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55">
                <a:latin typeface="Calibri"/>
                <a:cs typeface="Calibri"/>
              </a:rPr>
              <a:t>line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210">
                <a:latin typeface="Calibri"/>
                <a:cs typeface="Calibri"/>
              </a:rPr>
              <a:t>combo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55">
                <a:latin typeface="Calibri"/>
                <a:cs typeface="Calibri"/>
              </a:rPr>
              <a:t>shows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70">
                <a:latin typeface="Calibri"/>
                <a:cs typeface="Calibri"/>
              </a:rPr>
              <a:t>sudden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trading</a:t>
            </a:r>
            <a:r>
              <a:rPr dirty="0" sz="2300" spc="9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volume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surges,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often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90">
                <a:latin typeface="Calibri"/>
                <a:cs typeface="Calibri"/>
              </a:rPr>
              <a:t>linked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to</a:t>
            </a:r>
            <a:r>
              <a:rPr dirty="0" sz="2300" spc="95">
                <a:latin typeface="Calibri"/>
                <a:cs typeface="Calibri"/>
              </a:rPr>
              <a:t> external </a:t>
            </a:r>
            <a:r>
              <a:rPr dirty="0" sz="2300" spc="135">
                <a:latin typeface="Calibri"/>
                <a:cs typeface="Calibri"/>
              </a:rPr>
              <a:t>news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85">
                <a:latin typeface="Calibri"/>
                <a:cs typeface="Calibri"/>
              </a:rPr>
              <a:t>or</a:t>
            </a:r>
            <a:r>
              <a:rPr dirty="0" sz="2300" spc="90">
                <a:latin typeface="Calibri"/>
                <a:cs typeface="Calibri"/>
              </a:rPr>
              <a:t> </a:t>
            </a:r>
            <a:r>
              <a:rPr dirty="0" sz="2300" spc="95">
                <a:latin typeface="Calibri"/>
                <a:cs typeface="Calibri"/>
              </a:rPr>
              <a:t>events. </a:t>
            </a:r>
            <a:r>
              <a:rPr dirty="0" sz="2300" spc="130">
                <a:latin typeface="Calibri"/>
                <a:cs typeface="Calibri"/>
              </a:rPr>
              <a:t>Volume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spikes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reflect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investor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reaction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to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major </a:t>
            </a:r>
            <a:r>
              <a:rPr dirty="0" sz="2300" spc="120">
                <a:latin typeface="Calibri"/>
                <a:cs typeface="Calibri"/>
              </a:rPr>
              <a:t>market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75">
                <a:latin typeface="Calibri"/>
                <a:cs typeface="Calibri"/>
              </a:rPr>
              <a:t>news.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89272" y="3079248"/>
            <a:ext cx="10744397" cy="55625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33612" y="1370952"/>
            <a:ext cx="11010265" cy="1504315"/>
          </a:xfrm>
          <a:prstGeom prst="rect">
            <a:avLst/>
          </a:prstGeom>
        </p:spPr>
        <p:txBody>
          <a:bodyPr wrap="square" lIns="0" tIns="20129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585"/>
              </a:spcBef>
            </a:pPr>
            <a:r>
              <a:rPr dirty="0" sz="2300" spc="170">
                <a:latin typeface="Calibri"/>
                <a:cs typeface="Calibri"/>
              </a:rPr>
              <a:t>Sudden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Fluctuations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90">
                <a:latin typeface="Calibri"/>
                <a:cs typeface="Calibri"/>
              </a:rPr>
              <a:t>&amp;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80">
                <a:latin typeface="Calibri"/>
                <a:cs typeface="Calibri"/>
              </a:rPr>
              <a:t>Volatility</a:t>
            </a:r>
            <a:endParaRPr sz="23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485"/>
              </a:spcBef>
            </a:pPr>
            <a:r>
              <a:rPr dirty="0" sz="2300" spc="160">
                <a:latin typeface="Calibri"/>
                <a:cs typeface="Calibri"/>
              </a:rPr>
              <a:t>Shows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intraday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85">
                <a:latin typeface="Calibri"/>
                <a:cs typeface="Calibri"/>
              </a:rPr>
              <a:t>volatility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spikes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and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85">
                <a:latin typeface="Calibri"/>
                <a:cs typeface="Calibri"/>
              </a:rPr>
              <a:t>can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85">
                <a:latin typeface="Calibri"/>
                <a:cs typeface="Calibri"/>
              </a:rPr>
              <a:t>be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tied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to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market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65">
                <a:latin typeface="Calibri"/>
                <a:cs typeface="Calibri"/>
              </a:rPr>
              <a:t>stress</a:t>
            </a:r>
            <a:r>
              <a:rPr dirty="0" sz="2300" spc="95">
                <a:latin typeface="Calibri"/>
                <a:cs typeface="Calibri"/>
              </a:rPr>
              <a:t> events.</a:t>
            </a:r>
            <a:endParaRPr sz="23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90"/>
              </a:spcBef>
            </a:pPr>
            <a:r>
              <a:rPr dirty="0" sz="2300" spc="145">
                <a:latin typeface="Calibri"/>
                <a:cs typeface="Calibri"/>
              </a:rPr>
              <a:t>Sharp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spikes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55">
                <a:latin typeface="Calibri"/>
                <a:cs typeface="Calibri"/>
              </a:rPr>
              <a:t>in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5">
                <a:latin typeface="Calibri"/>
                <a:cs typeface="Calibri"/>
              </a:rPr>
              <a:t>2018–</a:t>
            </a:r>
            <a:r>
              <a:rPr dirty="0" sz="2300" spc="90">
                <a:latin typeface="Calibri"/>
                <a:cs typeface="Calibri"/>
              </a:rPr>
              <a:t>2019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30">
                <a:latin typeface="Calibri"/>
                <a:cs typeface="Calibri"/>
              </a:rPr>
              <a:t>indicate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market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turbulence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and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5">
                <a:latin typeface="Calibri"/>
                <a:cs typeface="Calibri"/>
              </a:rPr>
              <a:t>rapid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trading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changes.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99377" y="3079248"/>
            <a:ext cx="10881928" cy="561974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33612" y="1370952"/>
            <a:ext cx="9324340" cy="1504315"/>
          </a:xfrm>
          <a:prstGeom prst="rect">
            <a:avLst/>
          </a:prstGeom>
        </p:spPr>
        <p:txBody>
          <a:bodyPr wrap="square" lIns="0" tIns="20129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585"/>
              </a:spcBef>
            </a:pPr>
            <a:r>
              <a:rPr dirty="0" sz="2300" spc="105">
                <a:latin typeface="Calibri"/>
                <a:cs typeface="Calibri"/>
              </a:rPr>
              <a:t>Outliers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95">
                <a:latin typeface="Calibri"/>
                <a:cs typeface="Calibri"/>
              </a:rPr>
              <a:t>During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95">
                <a:latin typeface="Calibri"/>
                <a:cs typeface="Calibri"/>
              </a:rPr>
              <a:t>High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90">
                <a:latin typeface="Calibri"/>
                <a:cs typeface="Calibri"/>
              </a:rPr>
              <a:t>Volatility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Periods</a:t>
            </a:r>
            <a:endParaRPr sz="2300">
              <a:latin typeface="Calibri"/>
              <a:cs typeface="Calibri"/>
            </a:endParaRPr>
          </a:p>
          <a:p>
            <a:pPr marL="12700" marR="5080">
              <a:lnSpc>
                <a:spcPct val="114100"/>
              </a:lnSpc>
              <a:spcBef>
                <a:spcPts val="1095"/>
              </a:spcBef>
            </a:pPr>
            <a:r>
              <a:rPr dirty="0" sz="2300" spc="135">
                <a:latin typeface="Calibri"/>
                <a:cs typeface="Calibri"/>
              </a:rPr>
              <a:t>Boxplots</a:t>
            </a:r>
            <a:r>
              <a:rPr dirty="0" sz="2300" spc="90">
                <a:latin typeface="Calibri"/>
                <a:cs typeface="Calibri"/>
              </a:rPr>
              <a:t> </a:t>
            </a:r>
            <a:r>
              <a:rPr dirty="0" sz="2300" spc="100">
                <a:latin typeface="Calibri"/>
                <a:cs typeface="Calibri"/>
              </a:rPr>
              <a:t>visually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capture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90">
                <a:latin typeface="Calibri"/>
                <a:cs typeface="Calibri"/>
              </a:rPr>
              <a:t>outliers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and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65">
                <a:latin typeface="Calibri"/>
                <a:cs typeface="Calibri"/>
              </a:rPr>
              <a:t>spread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00">
                <a:latin typeface="Calibri"/>
                <a:cs typeface="Calibri"/>
              </a:rPr>
              <a:t>during </a:t>
            </a:r>
            <a:r>
              <a:rPr dirty="0" sz="2300" spc="120">
                <a:latin typeface="Calibri"/>
                <a:cs typeface="Calibri"/>
              </a:rPr>
              <a:t>market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55">
                <a:latin typeface="Calibri"/>
                <a:cs typeface="Calibri"/>
              </a:rPr>
              <a:t>volatility. </a:t>
            </a:r>
            <a:r>
              <a:rPr dirty="0" sz="2300" spc="90">
                <a:latin typeface="Calibri"/>
                <a:cs typeface="Calibri"/>
              </a:rPr>
              <a:t>2019</a:t>
            </a:r>
            <a:r>
              <a:rPr dirty="0" sz="2300" spc="75">
                <a:latin typeface="Calibri"/>
                <a:cs typeface="Calibri"/>
              </a:rPr>
              <a:t> </a:t>
            </a:r>
            <a:r>
              <a:rPr dirty="0" sz="2300" spc="155">
                <a:latin typeface="Calibri"/>
                <a:cs typeface="Calibri"/>
              </a:rPr>
              <a:t>shows</a:t>
            </a:r>
            <a:r>
              <a:rPr dirty="0" sz="2300" spc="75">
                <a:latin typeface="Calibri"/>
                <a:cs typeface="Calibri"/>
              </a:rPr>
              <a:t> </a:t>
            </a:r>
            <a:r>
              <a:rPr dirty="0" sz="2300" spc="95">
                <a:latin typeface="Calibri"/>
                <a:cs typeface="Calibri"/>
              </a:rPr>
              <a:t>multiple</a:t>
            </a:r>
            <a:r>
              <a:rPr dirty="0" sz="2300" spc="75">
                <a:latin typeface="Calibri"/>
                <a:cs typeface="Calibri"/>
              </a:rPr>
              <a:t> </a:t>
            </a:r>
            <a:r>
              <a:rPr dirty="0" sz="2300" spc="90">
                <a:latin typeface="Calibri"/>
                <a:cs typeface="Calibri"/>
              </a:rPr>
              <a:t>outliers</a:t>
            </a:r>
            <a:r>
              <a:rPr dirty="0" sz="2300" spc="80">
                <a:latin typeface="Calibri"/>
                <a:cs typeface="Calibri"/>
              </a:rPr>
              <a:t> </a:t>
            </a:r>
            <a:r>
              <a:rPr dirty="0" sz="2300">
                <a:latin typeface="Calibri"/>
                <a:cs typeface="Calibri"/>
              </a:rPr>
              <a:t>—</a:t>
            </a:r>
            <a:r>
              <a:rPr dirty="0" sz="2300" spc="75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signs</a:t>
            </a:r>
            <a:r>
              <a:rPr dirty="0" sz="2300" spc="75">
                <a:latin typeface="Calibri"/>
                <a:cs typeface="Calibri"/>
              </a:rPr>
              <a:t> </a:t>
            </a:r>
            <a:r>
              <a:rPr dirty="0" sz="2300" spc="100">
                <a:latin typeface="Calibri"/>
                <a:cs typeface="Calibri"/>
              </a:rPr>
              <a:t>of</a:t>
            </a:r>
            <a:r>
              <a:rPr dirty="0" sz="2300" spc="75">
                <a:latin typeface="Calibri"/>
                <a:cs typeface="Calibri"/>
              </a:rPr>
              <a:t> </a:t>
            </a:r>
            <a:r>
              <a:rPr dirty="0" sz="2300" spc="90">
                <a:latin typeface="Calibri"/>
                <a:cs typeface="Calibri"/>
              </a:rPr>
              <a:t>high</a:t>
            </a:r>
            <a:r>
              <a:rPr dirty="0" sz="2300" spc="80">
                <a:latin typeface="Calibri"/>
                <a:cs typeface="Calibri"/>
              </a:rPr>
              <a:t> </a:t>
            </a:r>
            <a:r>
              <a:rPr dirty="0" sz="2300" spc="55">
                <a:latin typeface="Calibri"/>
                <a:cs typeface="Calibri"/>
              </a:rPr>
              <a:t>volatility.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258300"/>
            <a:ext cx="18288000" cy="1028700"/>
          </a:xfrm>
          <a:custGeom>
            <a:avLst/>
            <a:gdLst/>
            <a:ahLst/>
            <a:cxnLst/>
            <a:rect l="l" t="t" r="r" b="b"/>
            <a:pathLst>
              <a:path w="18288000" h="1028700">
                <a:moveTo>
                  <a:pt x="18287998" y="1028699"/>
                </a:moveTo>
                <a:lnTo>
                  <a:pt x="0" y="10286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42514" y="3394209"/>
            <a:ext cx="10914020" cy="5781675"/>
          </a:xfrm>
          <a:prstGeom prst="rect">
            <a:avLst/>
          </a:prstGeom>
        </p:spPr>
      </p:pic>
      <p:sp>
        <p:nvSpPr>
          <p:cNvPr id="4" name="object 4" descr="$PPTXTitle"/>
          <p:cNvSpPr txBox="1">
            <a:spLocks noGrp="1"/>
          </p:cNvSpPr>
          <p:nvPr>
            <p:ph type="title"/>
          </p:nvPr>
        </p:nvSpPr>
        <p:spPr>
          <a:xfrm>
            <a:off x="386913" y="1408693"/>
            <a:ext cx="4531995" cy="46735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260"/>
              <a:t>KEY</a:t>
            </a:r>
            <a:r>
              <a:rPr dirty="0" spc="35"/>
              <a:t> </a:t>
            </a:r>
            <a:r>
              <a:rPr dirty="0" spc="185"/>
              <a:t>FINDINGS</a:t>
            </a:r>
            <a:r>
              <a:rPr dirty="0" spc="40"/>
              <a:t> </a:t>
            </a:r>
            <a:r>
              <a:rPr dirty="0" spc="180"/>
              <a:t>FROM</a:t>
            </a:r>
            <a:r>
              <a:rPr dirty="0" spc="40"/>
              <a:t> </a:t>
            </a:r>
            <a:r>
              <a:rPr dirty="0" spc="130"/>
              <a:t>EDA: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733612" y="1856292"/>
            <a:ext cx="11888470" cy="1390650"/>
          </a:xfrm>
          <a:prstGeom prst="rect">
            <a:avLst/>
          </a:prstGeom>
        </p:spPr>
        <p:txBody>
          <a:bodyPr wrap="square" lIns="0" tIns="144780" rIns="0" bIns="0" rtlCol="0" vert="horz">
            <a:spAutoFit/>
          </a:bodyPr>
          <a:lstStyle/>
          <a:p>
            <a:pPr marL="89535">
              <a:lnSpc>
                <a:spcPct val="100000"/>
              </a:lnSpc>
              <a:spcBef>
                <a:spcPts val="1140"/>
              </a:spcBef>
            </a:pPr>
            <a:r>
              <a:rPr dirty="0" sz="2300" spc="120">
                <a:latin typeface="Calibri"/>
                <a:cs typeface="Calibri"/>
              </a:rPr>
              <a:t>Upward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5">
                <a:latin typeface="Calibri"/>
                <a:cs typeface="Calibri"/>
              </a:rPr>
              <a:t>Trend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215">
                <a:latin typeface="Calibri"/>
                <a:cs typeface="Calibri"/>
              </a:rPr>
              <a:t>Post-</a:t>
            </a:r>
            <a:r>
              <a:rPr dirty="0" sz="2300" spc="265">
                <a:latin typeface="Calibri"/>
                <a:cs typeface="Calibri"/>
              </a:rPr>
              <a:t>2020</a:t>
            </a:r>
            <a:endParaRPr sz="2300">
              <a:latin typeface="Calibri"/>
              <a:cs typeface="Calibri"/>
            </a:endParaRPr>
          </a:p>
          <a:p>
            <a:pPr marL="12700" marR="5080">
              <a:lnSpc>
                <a:spcPct val="114100"/>
              </a:lnSpc>
              <a:spcBef>
                <a:spcPts val="650"/>
              </a:spcBef>
            </a:pPr>
            <a:r>
              <a:rPr dirty="0" sz="2300">
                <a:latin typeface="Calibri"/>
                <a:cs typeface="Calibri"/>
              </a:rPr>
              <a:t>It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55">
                <a:latin typeface="Calibri"/>
                <a:cs typeface="Calibri"/>
              </a:rPr>
              <a:t>shows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the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80">
                <a:latin typeface="Calibri"/>
                <a:cs typeface="Calibri"/>
              </a:rPr>
              <a:t>overall</a:t>
            </a:r>
            <a:r>
              <a:rPr dirty="0" sz="2300" spc="100">
                <a:latin typeface="Calibri"/>
                <a:cs typeface="Calibri"/>
              </a:rPr>
              <a:t> growth </a:t>
            </a:r>
            <a:r>
              <a:rPr dirty="0" sz="2300" spc="55">
                <a:latin typeface="Calibri"/>
                <a:cs typeface="Calibri"/>
              </a:rPr>
              <a:t>in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80">
                <a:latin typeface="Calibri"/>
                <a:cs typeface="Calibri"/>
              </a:rPr>
              <a:t>stock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prices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and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the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85">
                <a:latin typeface="Calibri"/>
                <a:cs typeface="Calibri"/>
              </a:rPr>
              <a:t>volatility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80">
                <a:latin typeface="Calibri"/>
                <a:cs typeface="Calibri"/>
              </a:rPr>
              <a:t>bands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80">
                <a:latin typeface="Calibri"/>
                <a:cs typeface="Calibri"/>
              </a:rPr>
              <a:t>highlight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85">
                <a:latin typeface="Calibri"/>
                <a:cs typeface="Calibri"/>
              </a:rPr>
              <a:t>fluctuations. </a:t>
            </a:r>
            <a:r>
              <a:rPr dirty="0" sz="2300" spc="155">
                <a:latin typeface="Calibri"/>
                <a:cs typeface="Calibri"/>
              </a:rPr>
              <a:t>Consistent</a:t>
            </a:r>
            <a:r>
              <a:rPr dirty="0" sz="2300" spc="130">
                <a:latin typeface="Calibri"/>
                <a:cs typeface="Calibri"/>
              </a:rPr>
              <a:t> upward </a:t>
            </a:r>
            <a:r>
              <a:rPr dirty="0" sz="2300" spc="114">
                <a:latin typeface="Calibri"/>
                <a:cs typeface="Calibri"/>
              </a:rPr>
              <a:t>trend</a:t>
            </a:r>
            <a:r>
              <a:rPr dirty="0" sz="2300" spc="130">
                <a:latin typeface="Calibri"/>
                <a:cs typeface="Calibri"/>
              </a:rPr>
              <a:t> </a:t>
            </a:r>
            <a:r>
              <a:rPr dirty="0" sz="2300" spc="95">
                <a:latin typeface="Calibri"/>
                <a:cs typeface="Calibri"/>
              </a:rPr>
              <a:t>after</a:t>
            </a:r>
            <a:r>
              <a:rPr dirty="0" sz="2300" spc="130">
                <a:latin typeface="Calibri"/>
                <a:cs typeface="Calibri"/>
              </a:rPr>
              <a:t> </a:t>
            </a:r>
            <a:r>
              <a:rPr dirty="0" sz="2300">
                <a:latin typeface="Calibri"/>
                <a:cs typeface="Calibri"/>
              </a:rPr>
              <a:t>2019,</a:t>
            </a:r>
            <a:r>
              <a:rPr dirty="0" sz="2300" spc="130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indicating</a:t>
            </a:r>
            <a:r>
              <a:rPr dirty="0" sz="2300" spc="130">
                <a:latin typeface="Calibri"/>
                <a:cs typeface="Calibri"/>
              </a:rPr>
              <a:t> </a:t>
            </a:r>
            <a:r>
              <a:rPr dirty="0" sz="2300" spc="125">
                <a:latin typeface="Calibri"/>
                <a:cs typeface="Calibri"/>
              </a:rPr>
              <a:t>strong</a:t>
            </a:r>
            <a:r>
              <a:rPr dirty="0" sz="2300" spc="13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market</a:t>
            </a:r>
            <a:r>
              <a:rPr dirty="0" sz="2300" spc="135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recovery.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260985" marR="251460" indent="-243204">
              <a:lnSpc>
                <a:spcPct val="116300"/>
              </a:lnSpc>
              <a:spcBef>
                <a:spcPts val="100"/>
              </a:spcBef>
              <a:buAutoNum type="arabicPeriod"/>
              <a:tabLst>
                <a:tab pos="262255" algn="l"/>
                <a:tab pos="2440305" algn="l"/>
              </a:tabLst>
            </a:pPr>
            <a:r>
              <a:rPr dirty="0" spc="145"/>
              <a:t>Data</a:t>
            </a:r>
            <a:r>
              <a:rPr dirty="0" spc="105"/>
              <a:t> </a:t>
            </a:r>
            <a:r>
              <a:rPr dirty="0" spc="95"/>
              <a:t>Cleaning:</a:t>
            </a:r>
            <a:r>
              <a:rPr dirty="0"/>
              <a:t>	</a:t>
            </a:r>
            <a:r>
              <a:rPr dirty="0" spc="135"/>
              <a:t>Handled</a:t>
            </a:r>
            <a:r>
              <a:rPr dirty="0" spc="105"/>
              <a:t> </a:t>
            </a:r>
            <a:r>
              <a:rPr dirty="0" spc="155"/>
              <a:t>missing</a:t>
            </a:r>
            <a:r>
              <a:rPr dirty="0" spc="110"/>
              <a:t> </a:t>
            </a:r>
            <a:r>
              <a:rPr dirty="0" spc="85"/>
              <a:t>values,</a:t>
            </a:r>
            <a:r>
              <a:rPr dirty="0" spc="105"/>
              <a:t> </a:t>
            </a:r>
            <a:r>
              <a:rPr dirty="0" spc="155"/>
              <a:t>removed</a:t>
            </a:r>
            <a:r>
              <a:rPr dirty="0" spc="110"/>
              <a:t> </a:t>
            </a:r>
            <a:r>
              <a:rPr dirty="0" spc="160"/>
              <a:t>duplicates</a:t>
            </a:r>
            <a:r>
              <a:rPr dirty="0" spc="105"/>
              <a:t> </a:t>
            </a:r>
            <a:r>
              <a:rPr dirty="0" spc="120"/>
              <a:t>including</a:t>
            </a:r>
            <a:r>
              <a:rPr dirty="0" spc="110"/>
              <a:t> </a:t>
            </a:r>
            <a:r>
              <a:rPr dirty="0" spc="130"/>
              <a:t>rows</a:t>
            </a:r>
            <a:r>
              <a:rPr dirty="0" spc="105"/>
              <a:t> </a:t>
            </a:r>
            <a:r>
              <a:rPr dirty="0" spc="80"/>
              <a:t>with</a:t>
            </a:r>
            <a:r>
              <a:rPr dirty="0" spc="110"/>
              <a:t> </a:t>
            </a:r>
            <a:r>
              <a:rPr dirty="0" spc="125"/>
              <a:t>the</a:t>
            </a:r>
            <a:r>
              <a:rPr dirty="0" spc="105"/>
              <a:t> </a:t>
            </a:r>
            <a:r>
              <a:rPr dirty="0" spc="195"/>
              <a:t>same</a:t>
            </a:r>
            <a:r>
              <a:rPr dirty="0" spc="110"/>
              <a:t> </a:t>
            </a:r>
            <a:r>
              <a:rPr dirty="0" spc="65"/>
              <a:t>Date, </a:t>
            </a:r>
            <a:r>
              <a:rPr dirty="0" spc="65"/>
              <a:t>	</a:t>
            </a:r>
            <a:r>
              <a:rPr dirty="0" spc="155"/>
              <a:t>and</a:t>
            </a:r>
            <a:r>
              <a:rPr dirty="0" spc="105"/>
              <a:t> </a:t>
            </a:r>
            <a:r>
              <a:rPr dirty="0" spc="160"/>
              <a:t>converted</a:t>
            </a:r>
            <a:r>
              <a:rPr dirty="0" spc="105"/>
              <a:t> </a:t>
            </a:r>
            <a:r>
              <a:rPr dirty="0" spc="160"/>
              <a:t>data</a:t>
            </a:r>
            <a:r>
              <a:rPr dirty="0" spc="105"/>
              <a:t> </a:t>
            </a:r>
            <a:r>
              <a:rPr dirty="0" spc="204"/>
              <a:t>types</a:t>
            </a:r>
            <a:r>
              <a:rPr dirty="0" spc="105"/>
              <a:t> </a:t>
            </a:r>
            <a:r>
              <a:rPr dirty="0" spc="135"/>
              <a:t>to</a:t>
            </a:r>
            <a:r>
              <a:rPr dirty="0" spc="105"/>
              <a:t> </a:t>
            </a:r>
            <a:r>
              <a:rPr dirty="0" spc="130"/>
              <a:t>ensure</a:t>
            </a:r>
            <a:r>
              <a:rPr dirty="0" spc="105"/>
              <a:t> </a:t>
            </a:r>
            <a:r>
              <a:rPr dirty="0" spc="190"/>
              <a:t>consistency</a:t>
            </a:r>
            <a:r>
              <a:rPr dirty="0" spc="105"/>
              <a:t> </a:t>
            </a:r>
            <a:r>
              <a:rPr dirty="0" spc="155"/>
              <a:t>and</a:t>
            </a:r>
            <a:r>
              <a:rPr dirty="0" spc="110"/>
              <a:t> </a:t>
            </a:r>
            <a:r>
              <a:rPr dirty="0" spc="165"/>
              <a:t>accuracy.</a:t>
            </a:r>
          </a:p>
          <a:p>
            <a:pPr>
              <a:lnSpc>
                <a:spcPct val="100000"/>
              </a:lnSpc>
              <a:spcBef>
                <a:spcPts val="665"/>
              </a:spcBef>
              <a:buFont typeface="Calibri"/>
              <a:buAutoNum type="arabicPeriod"/>
            </a:pPr>
          </a:p>
          <a:p>
            <a:pPr marL="12700" marR="5080" indent="312420">
              <a:lnSpc>
                <a:spcPct val="114599"/>
              </a:lnSpc>
              <a:buAutoNum type="arabicPeriod"/>
              <a:tabLst>
                <a:tab pos="325120" algn="l"/>
              </a:tabLst>
            </a:pPr>
            <a:r>
              <a:rPr dirty="0" spc="180"/>
              <a:t>EDA</a:t>
            </a:r>
            <a:r>
              <a:rPr dirty="0" spc="114"/>
              <a:t> </a:t>
            </a:r>
            <a:r>
              <a:rPr dirty="0" spc="60"/>
              <a:t>Planning:</a:t>
            </a:r>
            <a:r>
              <a:rPr dirty="0" spc="114"/>
              <a:t> </a:t>
            </a:r>
            <a:r>
              <a:rPr dirty="0"/>
              <a:t>All</a:t>
            </a:r>
            <a:r>
              <a:rPr dirty="0" spc="114"/>
              <a:t> </a:t>
            </a:r>
            <a:r>
              <a:rPr dirty="0" spc="155"/>
              <a:t>team</a:t>
            </a:r>
            <a:r>
              <a:rPr dirty="0" spc="114"/>
              <a:t> </a:t>
            </a:r>
            <a:r>
              <a:rPr dirty="0" spc="180"/>
              <a:t>members</a:t>
            </a:r>
            <a:r>
              <a:rPr dirty="0" spc="114"/>
              <a:t> </a:t>
            </a:r>
            <a:r>
              <a:rPr dirty="0" spc="140"/>
              <a:t>actively</a:t>
            </a:r>
            <a:r>
              <a:rPr dirty="0" spc="114"/>
              <a:t> </a:t>
            </a:r>
            <a:r>
              <a:rPr dirty="0" spc="145"/>
              <a:t>contributed</a:t>
            </a:r>
            <a:r>
              <a:rPr dirty="0" spc="114"/>
              <a:t> </a:t>
            </a:r>
            <a:r>
              <a:rPr dirty="0" spc="155"/>
              <a:t>ideas</a:t>
            </a:r>
            <a:r>
              <a:rPr dirty="0" spc="114"/>
              <a:t> </a:t>
            </a:r>
            <a:r>
              <a:rPr dirty="0" spc="120"/>
              <a:t>on</a:t>
            </a:r>
            <a:r>
              <a:rPr dirty="0" spc="114"/>
              <a:t> </a:t>
            </a:r>
            <a:r>
              <a:rPr dirty="0" spc="105"/>
              <a:t>how</a:t>
            </a:r>
            <a:r>
              <a:rPr dirty="0" spc="114"/>
              <a:t> </a:t>
            </a:r>
            <a:r>
              <a:rPr dirty="0" spc="135"/>
              <a:t>to</a:t>
            </a:r>
            <a:r>
              <a:rPr dirty="0" spc="114"/>
              <a:t> </a:t>
            </a:r>
            <a:r>
              <a:rPr dirty="0" spc="120"/>
              <a:t>perform</a:t>
            </a:r>
            <a:r>
              <a:rPr dirty="0" spc="114"/>
              <a:t> </a:t>
            </a:r>
            <a:r>
              <a:rPr dirty="0" spc="125"/>
              <a:t>Exploratory</a:t>
            </a:r>
            <a:r>
              <a:rPr dirty="0" spc="114"/>
              <a:t> </a:t>
            </a:r>
            <a:r>
              <a:rPr dirty="0" spc="125"/>
              <a:t>Data </a:t>
            </a:r>
            <a:r>
              <a:rPr dirty="0" spc="145"/>
              <a:t>Analysis</a:t>
            </a:r>
            <a:r>
              <a:rPr dirty="0" spc="90"/>
              <a:t> </a:t>
            </a:r>
            <a:r>
              <a:rPr dirty="0" spc="175"/>
              <a:t>(EDA)</a:t>
            </a:r>
            <a:r>
              <a:rPr dirty="0" spc="90"/>
              <a:t> </a:t>
            </a:r>
            <a:r>
              <a:rPr dirty="0" spc="120"/>
              <a:t>on</a:t>
            </a:r>
            <a:r>
              <a:rPr dirty="0" spc="90"/>
              <a:t> </a:t>
            </a:r>
            <a:r>
              <a:rPr dirty="0" spc="125"/>
              <a:t>the</a:t>
            </a:r>
            <a:r>
              <a:rPr dirty="0" spc="90"/>
              <a:t> </a:t>
            </a:r>
            <a:r>
              <a:rPr dirty="0" spc="165"/>
              <a:t>dataset</a:t>
            </a:r>
            <a:r>
              <a:rPr dirty="0" spc="95"/>
              <a:t> </a:t>
            </a:r>
            <a:r>
              <a:rPr dirty="0"/>
              <a:t>—</a:t>
            </a:r>
            <a:r>
              <a:rPr dirty="0" spc="90"/>
              <a:t> </a:t>
            </a:r>
            <a:r>
              <a:rPr dirty="0" spc="114"/>
              <a:t>including</a:t>
            </a:r>
            <a:r>
              <a:rPr dirty="0" spc="90"/>
              <a:t> </a:t>
            </a:r>
            <a:r>
              <a:rPr dirty="0" spc="110"/>
              <a:t>identifying</a:t>
            </a:r>
            <a:r>
              <a:rPr dirty="0" spc="90"/>
              <a:t> </a:t>
            </a:r>
            <a:r>
              <a:rPr dirty="0" spc="120"/>
              <a:t>suitable</a:t>
            </a:r>
            <a:r>
              <a:rPr dirty="0" spc="95"/>
              <a:t> </a:t>
            </a:r>
            <a:r>
              <a:rPr dirty="0" spc="105"/>
              <a:t>graphs,</a:t>
            </a:r>
            <a:r>
              <a:rPr dirty="0" spc="90"/>
              <a:t> </a:t>
            </a:r>
            <a:r>
              <a:rPr dirty="0" spc="165"/>
              <a:t>key</a:t>
            </a:r>
            <a:r>
              <a:rPr dirty="0" spc="90"/>
              <a:t> </a:t>
            </a:r>
            <a:r>
              <a:rPr dirty="0" spc="135"/>
              <a:t>statistical</a:t>
            </a:r>
            <a:r>
              <a:rPr dirty="0" spc="90"/>
              <a:t> </a:t>
            </a:r>
            <a:r>
              <a:rPr dirty="0" spc="125"/>
              <a:t>measures,</a:t>
            </a:r>
            <a:r>
              <a:rPr dirty="0" spc="90"/>
              <a:t> </a:t>
            </a:r>
            <a:r>
              <a:rPr dirty="0" spc="130"/>
              <a:t>and </a:t>
            </a:r>
            <a:r>
              <a:rPr dirty="0" spc="105"/>
              <a:t>correlation</a:t>
            </a:r>
            <a:r>
              <a:rPr dirty="0" spc="120"/>
              <a:t> </a:t>
            </a:r>
            <a:r>
              <a:rPr dirty="0" spc="135"/>
              <a:t>analysis</a:t>
            </a:r>
            <a:r>
              <a:rPr dirty="0" spc="125"/>
              <a:t> methods.</a:t>
            </a:r>
          </a:p>
          <a:p>
            <a:pPr>
              <a:lnSpc>
                <a:spcPct val="100000"/>
              </a:lnSpc>
              <a:spcBef>
                <a:spcPts val="140"/>
              </a:spcBef>
              <a:buFont typeface="Calibri"/>
              <a:buAutoNum type="arabicPeriod"/>
            </a:pPr>
          </a:p>
          <a:p>
            <a:pPr marL="12700" marR="748030" indent="317500">
              <a:lnSpc>
                <a:spcPct val="114599"/>
              </a:lnSpc>
              <a:buAutoNum type="arabicPeriod"/>
              <a:tabLst>
                <a:tab pos="330200" algn="l"/>
                <a:tab pos="3223260" algn="l"/>
              </a:tabLst>
            </a:pPr>
            <a:r>
              <a:rPr dirty="0" spc="105"/>
              <a:t>Visualization</a:t>
            </a:r>
            <a:r>
              <a:rPr dirty="0" spc="90"/>
              <a:t> </a:t>
            </a:r>
            <a:r>
              <a:rPr dirty="0" spc="110"/>
              <a:t>Setup:</a:t>
            </a:r>
            <a:r>
              <a:rPr dirty="0"/>
              <a:t>	</a:t>
            </a:r>
            <a:r>
              <a:rPr dirty="0" spc="200"/>
              <a:t>Discussed</a:t>
            </a:r>
            <a:r>
              <a:rPr dirty="0" spc="105"/>
              <a:t> </a:t>
            </a:r>
            <a:r>
              <a:rPr dirty="0" spc="155"/>
              <a:t>and</a:t>
            </a:r>
            <a:r>
              <a:rPr dirty="0" spc="110"/>
              <a:t> </a:t>
            </a:r>
            <a:r>
              <a:rPr dirty="0" spc="85"/>
              <a:t>finalized</a:t>
            </a:r>
            <a:r>
              <a:rPr dirty="0" spc="110"/>
              <a:t> </a:t>
            </a:r>
            <a:r>
              <a:rPr dirty="0" spc="145"/>
              <a:t>chart</a:t>
            </a:r>
            <a:r>
              <a:rPr dirty="0" spc="105"/>
              <a:t> </a:t>
            </a:r>
            <a:r>
              <a:rPr dirty="0" spc="200"/>
              <a:t>types</a:t>
            </a:r>
            <a:r>
              <a:rPr dirty="0" spc="110"/>
              <a:t> </a:t>
            </a:r>
            <a:r>
              <a:rPr dirty="0" spc="80"/>
              <a:t>(line</a:t>
            </a:r>
            <a:r>
              <a:rPr dirty="0" spc="110"/>
              <a:t> </a:t>
            </a:r>
            <a:r>
              <a:rPr dirty="0" spc="105"/>
              <a:t>graphs,</a:t>
            </a:r>
            <a:r>
              <a:rPr dirty="0" spc="110"/>
              <a:t> </a:t>
            </a:r>
            <a:r>
              <a:rPr dirty="0" spc="105"/>
              <a:t>correlation </a:t>
            </a:r>
            <a:r>
              <a:rPr dirty="0" spc="120"/>
              <a:t>heatmaps, volume</a:t>
            </a:r>
            <a:r>
              <a:rPr dirty="0" spc="100"/>
              <a:t> trends,</a:t>
            </a:r>
            <a:r>
              <a:rPr dirty="0" spc="105"/>
              <a:t> </a:t>
            </a:r>
            <a:r>
              <a:rPr dirty="0" spc="155"/>
              <a:t>and</a:t>
            </a:r>
            <a:r>
              <a:rPr dirty="0" spc="105"/>
              <a:t> </a:t>
            </a:r>
            <a:r>
              <a:rPr dirty="0" spc="135"/>
              <a:t>moving</a:t>
            </a:r>
            <a:r>
              <a:rPr dirty="0" spc="100"/>
              <a:t> </a:t>
            </a:r>
            <a:r>
              <a:rPr dirty="0" spc="150"/>
              <a:t>averages)</a:t>
            </a:r>
            <a:r>
              <a:rPr dirty="0" spc="105"/>
              <a:t> </a:t>
            </a:r>
            <a:r>
              <a:rPr dirty="0" spc="135"/>
              <a:t>to</a:t>
            </a:r>
            <a:r>
              <a:rPr dirty="0" spc="105"/>
              <a:t> </a:t>
            </a:r>
            <a:r>
              <a:rPr dirty="0" spc="125"/>
              <a:t>effectively</a:t>
            </a:r>
            <a:r>
              <a:rPr dirty="0" spc="100"/>
              <a:t> </a:t>
            </a:r>
            <a:r>
              <a:rPr dirty="0" spc="135"/>
              <a:t>represent</a:t>
            </a:r>
            <a:r>
              <a:rPr dirty="0" spc="105"/>
              <a:t> </a:t>
            </a:r>
            <a:r>
              <a:rPr dirty="0" spc="165"/>
              <a:t>key</a:t>
            </a:r>
            <a:r>
              <a:rPr dirty="0" spc="105"/>
              <a:t> </a:t>
            </a:r>
            <a:r>
              <a:rPr dirty="0" spc="90"/>
              <a:t>insights.</a:t>
            </a:r>
          </a:p>
          <a:p>
            <a:pPr marL="12700" marR="102235" indent="322580">
              <a:lnSpc>
                <a:spcPct val="114599"/>
              </a:lnSpc>
              <a:spcBef>
                <a:spcPts val="2820"/>
              </a:spcBef>
              <a:buAutoNum type="arabicPeriod"/>
              <a:tabLst>
                <a:tab pos="335280" algn="l"/>
              </a:tabLst>
            </a:pPr>
            <a:r>
              <a:rPr dirty="0" spc="100"/>
              <a:t>Collaboration:</a:t>
            </a:r>
            <a:r>
              <a:rPr dirty="0" spc="110"/>
              <a:t> </a:t>
            </a:r>
            <a:r>
              <a:rPr dirty="0" spc="190"/>
              <a:t>Combined</a:t>
            </a:r>
            <a:r>
              <a:rPr dirty="0" spc="114"/>
              <a:t> </a:t>
            </a:r>
            <a:r>
              <a:rPr dirty="0" spc="125"/>
              <a:t>everyone’s</a:t>
            </a:r>
            <a:r>
              <a:rPr dirty="0" spc="110"/>
              <a:t> </a:t>
            </a:r>
            <a:r>
              <a:rPr dirty="0" spc="160"/>
              <a:t>suggestions</a:t>
            </a:r>
            <a:r>
              <a:rPr dirty="0" spc="114"/>
              <a:t> </a:t>
            </a:r>
            <a:r>
              <a:rPr dirty="0" spc="135"/>
              <a:t>to</a:t>
            </a:r>
            <a:r>
              <a:rPr dirty="0" spc="110"/>
              <a:t> </a:t>
            </a:r>
            <a:r>
              <a:rPr dirty="0" spc="145"/>
              <a:t>develop</a:t>
            </a:r>
            <a:r>
              <a:rPr dirty="0" spc="114"/>
              <a:t> </a:t>
            </a:r>
            <a:r>
              <a:rPr dirty="0" spc="135"/>
              <a:t>a</a:t>
            </a:r>
            <a:r>
              <a:rPr dirty="0" spc="114"/>
              <a:t> </a:t>
            </a:r>
            <a:r>
              <a:rPr dirty="0" spc="130"/>
              <a:t>well-</a:t>
            </a:r>
            <a:r>
              <a:rPr dirty="0" spc="145"/>
              <a:t>structured</a:t>
            </a:r>
            <a:r>
              <a:rPr dirty="0" spc="110"/>
              <a:t> </a:t>
            </a:r>
            <a:r>
              <a:rPr dirty="0" spc="180"/>
              <a:t>EDA</a:t>
            </a:r>
            <a:r>
              <a:rPr dirty="0" spc="114"/>
              <a:t> </a:t>
            </a:r>
            <a:r>
              <a:rPr dirty="0" spc="75"/>
              <a:t>workflow</a:t>
            </a:r>
            <a:r>
              <a:rPr dirty="0" spc="110"/>
              <a:t> </a:t>
            </a:r>
            <a:r>
              <a:rPr dirty="0" spc="50"/>
              <a:t>for </a:t>
            </a:r>
            <a:r>
              <a:rPr dirty="0" spc="135"/>
              <a:t>a</a:t>
            </a:r>
            <a:r>
              <a:rPr dirty="0" spc="100"/>
              <a:t> </a:t>
            </a:r>
            <a:r>
              <a:rPr dirty="0" spc="114"/>
              <a:t>clearer</a:t>
            </a:r>
            <a:r>
              <a:rPr dirty="0" spc="105"/>
              <a:t> </a:t>
            </a:r>
            <a:r>
              <a:rPr dirty="0" spc="135"/>
              <a:t>understanding</a:t>
            </a:r>
            <a:r>
              <a:rPr dirty="0" spc="105"/>
              <a:t> </a:t>
            </a:r>
            <a:r>
              <a:rPr dirty="0" spc="100"/>
              <a:t>of</a:t>
            </a:r>
            <a:r>
              <a:rPr dirty="0" spc="105"/>
              <a:t> </a:t>
            </a:r>
            <a:r>
              <a:rPr dirty="0" spc="195"/>
              <a:t>stock</a:t>
            </a:r>
            <a:r>
              <a:rPr dirty="0" spc="105"/>
              <a:t> </a:t>
            </a:r>
            <a:r>
              <a:rPr dirty="0" spc="114"/>
              <a:t>behavior</a:t>
            </a:r>
            <a:r>
              <a:rPr dirty="0" spc="105"/>
              <a:t> </a:t>
            </a:r>
            <a:r>
              <a:rPr dirty="0" spc="155"/>
              <a:t>and</a:t>
            </a:r>
            <a:r>
              <a:rPr dirty="0" spc="105"/>
              <a:t> </a:t>
            </a:r>
            <a:r>
              <a:rPr dirty="0" spc="125"/>
              <a:t>market</a:t>
            </a:r>
            <a:r>
              <a:rPr dirty="0" spc="105"/>
              <a:t> </a:t>
            </a:r>
            <a:r>
              <a:rPr dirty="0" spc="95"/>
              <a:t>trends.</a:t>
            </a:r>
          </a:p>
        </p:txBody>
      </p:sp>
      <p:sp>
        <p:nvSpPr>
          <p:cNvPr id="3" name="object 3" descr="$PPTXTitle"/>
          <p:cNvSpPr txBox="1">
            <a:spLocks noGrp="1"/>
          </p:cNvSpPr>
          <p:nvPr>
            <p:ph type="title"/>
          </p:nvPr>
        </p:nvSpPr>
        <p:spPr>
          <a:xfrm>
            <a:off x="6517447" y="968375"/>
            <a:ext cx="5252720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405"/>
              <a:t>TEAM</a:t>
            </a:r>
            <a:r>
              <a:rPr dirty="0" sz="6000" spc="85"/>
              <a:t> </a:t>
            </a:r>
            <a:r>
              <a:rPr dirty="0" sz="6000" spc="434"/>
              <a:t>UPDATE</a:t>
            </a:r>
            <a:endParaRPr sz="6000"/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5144135" cy="995680"/>
          </a:xfrm>
          <a:custGeom>
            <a:avLst/>
            <a:gdLst/>
            <a:ahLst/>
            <a:cxnLst/>
            <a:rect l="l" t="t" r="r" b="b"/>
            <a:pathLst>
              <a:path w="5144135" h="995680">
                <a:moveTo>
                  <a:pt x="5143963" y="0"/>
                </a:moveTo>
                <a:lnTo>
                  <a:pt x="5143963" y="995421"/>
                </a:lnTo>
                <a:lnTo>
                  <a:pt x="0" y="995421"/>
                </a:lnTo>
                <a:lnTo>
                  <a:pt x="0" y="0"/>
                </a:lnTo>
                <a:lnTo>
                  <a:pt x="5143963" y="0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13143591" y="9258300"/>
            <a:ext cx="5144770" cy="1028700"/>
          </a:xfrm>
          <a:custGeom>
            <a:avLst/>
            <a:gdLst/>
            <a:ahLst/>
            <a:cxnLst/>
            <a:rect l="l" t="t" r="r" b="b"/>
            <a:pathLst>
              <a:path w="5144769" h="1028700">
                <a:moveTo>
                  <a:pt x="5144409" y="1028699"/>
                </a:moveTo>
                <a:lnTo>
                  <a:pt x="0" y="1028699"/>
                </a:lnTo>
                <a:lnTo>
                  <a:pt x="0" y="0"/>
                </a:lnTo>
                <a:lnTo>
                  <a:pt x="5144409" y="0"/>
                </a:lnTo>
                <a:lnTo>
                  <a:pt x="5144409" y="1028699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9144000" y="10287000"/>
                </a:moveTo>
                <a:lnTo>
                  <a:pt x="0" y="10287000"/>
                </a:lnTo>
                <a:lnTo>
                  <a:pt x="0" y="190500"/>
                </a:lnTo>
                <a:lnTo>
                  <a:pt x="14500" y="117598"/>
                </a:lnTo>
                <a:lnTo>
                  <a:pt x="55796" y="55796"/>
                </a:lnTo>
                <a:lnTo>
                  <a:pt x="117598" y="14500"/>
                </a:lnTo>
                <a:lnTo>
                  <a:pt x="190500" y="0"/>
                </a:lnTo>
                <a:lnTo>
                  <a:pt x="8953500" y="0"/>
                </a:lnTo>
                <a:lnTo>
                  <a:pt x="9026401" y="14500"/>
                </a:lnTo>
                <a:lnTo>
                  <a:pt x="9088203" y="55796"/>
                </a:lnTo>
                <a:lnTo>
                  <a:pt x="9129499" y="117598"/>
                </a:lnTo>
                <a:lnTo>
                  <a:pt x="9144000" y="190500"/>
                </a:lnTo>
                <a:lnTo>
                  <a:pt x="9144000" y="10287000"/>
                </a:lnTo>
                <a:close/>
              </a:path>
            </a:pathLst>
          </a:custGeom>
          <a:solidFill>
            <a:srgbClr val="EBEBEB">
              <a:alpha val="50000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2304521" y="1872769"/>
            <a:ext cx="4998720" cy="6489700"/>
          </a:xfrm>
          <a:prstGeom prst="rect">
            <a:avLst/>
          </a:prstGeom>
        </p:spPr>
        <p:txBody>
          <a:bodyPr wrap="square" lIns="0" tIns="2667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10"/>
              </a:spcBef>
            </a:pPr>
            <a:r>
              <a:rPr dirty="0" sz="3100" spc="-10">
                <a:latin typeface="Lucida Sans Unicode"/>
                <a:cs typeface="Lucida Sans Unicode"/>
              </a:rPr>
              <a:t>Identifying</a:t>
            </a:r>
            <a:r>
              <a:rPr dirty="0" sz="3100" spc="-180">
                <a:latin typeface="Lucida Sans Unicode"/>
                <a:cs typeface="Lucida Sans Unicode"/>
              </a:rPr>
              <a:t> </a:t>
            </a:r>
            <a:r>
              <a:rPr dirty="0" sz="3100" spc="-10">
                <a:latin typeface="Lucida Sans Unicode"/>
                <a:cs typeface="Lucida Sans Unicode"/>
              </a:rPr>
              <a:t>Trends</a:t>
            </a:r>
            <a:endParaRPr sz="3100">
              <a:latin typeface="Lucida Sans Unicode"/>
              <a:cs typeface="Lucida Sans Unicode"/>
            </a:endParaRPr>
          </a:p>
          <a:p>
            <a:pPr algn="ctr">
              <a:lnSpc>
                <a:spcPct val="305500"/>
              </a:lnSpc>
              <a:spcBef>
                <a:spcPts val="335"/>
              </a:spcBef>
            </a:pPr>
            <a:r>
              <a:rPr dirty="0" sz="3100" spc="-60">
                <a:latin typeface="Lucida Sans Unicode"/>
                <a:cs typeface="Lucida Sans Unicode"/>
              </a:rPr>
              <a:t>Missing</a:t>
            </a:r>
            <a:r>
              <a:rPr dirty="0" sz="3100" spc="-185">
                <a:latin typeface="Lucida Sans Unicode"/>
                <a:cs typeface="Lucida Sans Unicode"/>
              </a:rPr>
              <a:t> </a:t>
            </a:r>
            <a:r>
              <a:rPr dirty="0" sz="3100">
                <a:latin typeface="Lucida Sans Unicode"/>
                <a:cs typeface="Lucida Sans Unicode"/>
              </a:rPr>
              <a:t>or</a:t>
            </a:r>
            <a:r>
              <a:rPr dirty="0" sz="3100" spc="-185">
                <a:latin typeface="Lucida Sans Unicode"/>
                <a:cs typeface="Lucida Sans Unicode"/>
              </a:rPr>
              <a:t> </a:t>
            </a:r>
            <a:r>
              <a:rPr dirty="0" sz="3100">
                <a:latin typeface="Lucida Sans Unicode"/>
                <a:cs typeface="Lucida Sans Unicode"/>
              </a:rPr>
              <a:t>Noisy</a:t>
            </a:r>
            <a:r>
              <a:rPr dirty="0" sz="3100" spc="-185">
                <a:latin typeface="Lucida Sans Unicode"/>
                <a:cs typeface="Lucida Sans Unicode"/>
              </a:rPr>
              <a:t> </a:t>
            </a:r>
            <a:r>
              <a:rPr dirty="0" sz="3100" spc="-20">
                <a:latin typeface="Lucida Sans Unicode"/>
                <a:cs typeface="Lucida Sans Unicode"/>
              </a:rPr>
              <a:t>Data </a:t>
            </a:r>
            <a:r>
              <a:rPr dirty="0" sz="3200" spc="-45">
                <a:latin typeface="Lucida Sans Unicode"/>
                <a:cs typeface="Lucida Sans Unicode"/>
              </a:rPr>
              <a:t>Dealing</a:t>
            </a:r>
            <a:r>
              <a:rPr dirty="0" sz="3200" spc="-190">
                <a:latin typeface="Lucida Sans Unicode"/>
                <a:cs typeface="Lucida Sans Unicode"/>
              </a:rPr>
              <a:t> </a:t>
            </a:r>
            <a:r>
              <a:rPr dirty="0" sz="3200">
                <a:latin typeface="Lucida Sans Unicode"/>
                <a:cs typeface="Lucida Sans Unicode"/>
              </a:rPr>
              <a:t>with</a:t>
            </a:r>
            <a:r>
              <a:rPr dirty="0" sz="3200" spc="-185">
                <a:latin typeface="Lucida Sans Unicode"/>
                <a:cs typeface="Lucida Sans Unicode"/>
              </a:rPr>
              <a:t> </a:t>
            </a:r>
            <a:r>
              <a:rPr dirty="0" sz="3200" spc="-10">
                <a:latin typeface="Lucida Sans Unicode"/>
                <a:cs typeface="Lucida Sans Unicode"/>
              </a:rPr>
              <a:t>Outliers </a:t>
            </a:r>
            <a:r>
              <a:rPr dirty="0" sz="3300" spc="-80">
                <a:latin typeface="Lucida Sans Unicode"/>
                <a:cs typeface="Lucida Sans Unicode"/>
              </a:rPr>
              <a:t>High</a:t>
            </a:r>
            <a:r>
              <a:rPr dirty="0" sz="3300" spc="-110">
                <a:latin typeface="Lucida Sans Unicode"/>
                <a:cs typeface="Lucida Sans Unicode"/>
              </a:rPr>
              <a:t> </a:t>
            </a:r>
            <a:r>
              <a:rPr dirty="0" sz="3300">
                <a:latin typeface="Lucida Sans Unicode"/>
                <a:cs typeface="Lucida Sans Unicode"/>
              </a:rPr>
              <a:t>Feature</a:t>
            </a:r>
            <a:r>
              <a:rPr dirty="0" sz="3300" spc="-110">
                <a:latin typeface="Lucida Sans Unicode"/>
                <a:cs typeface="Lucida Sans Unicode"/>
              </a:rPr>
              <a:t> </a:t>
            </a:r>
            <a:r>
              <a:rPr dirty="0" sz="3300" spc="-10">
                <a:latin typeface="Lucida Sans Unicode"/>
                <a:cs typeface="Lucida Sans Unicode"/>
              </a:rPr>
              <a:t>Correlation </a:t>
            </a:r>
            <a:r>
              <a:rPr dirty="0" sz="3100" spc="-55">
                <a:latin typeface="Lucida Sans Unicode"/>
                <a:cs typeface="Lucida Sans Unicode"/>
              </a:rPr>
              <a:t>Choosing</a:t>
            </a:r>
            <a:r>
              <a:rPr dirty="0" sz="3100" spc="-200">
                <a:latin typeface="Lucida Sans Unicode"/>
                <a:cs typeface="Lucida Sans Unicode"/>
              </a:rPr>
              <a:t> </a:t>
            </a:r>
            <a:r>
              <a:rPr dirty="0" sz="3100" spc="70">
                <a:latin typeface="Lucida Sans Unicode"/>
                <a:cs typeface="Lucida Sans Unicode"/>
              </a:rPr>
              <a:t>Effective</a:t>
            </a:r>
            <a:r>
              <a:rPr dirty="0" sz="3100" spc="-200">
                <a:latin typeface="Lucida Sans Unicode"/>
                <a:cs typeface="Lucida Sans Unicode"/>
              </a:rPr>
              <a:t> </a:t>
            </a:r>
            <a:r>
              <a:rPr dirty="0" sz="3100" spc="-10">
                <a:latin typeface="Lucida Sans Unicode"/>
                <a:cs typeface="Lucida Sans Unicode"/>
              </a:rPr>
              <a:t>Visuals</a:t>
            </a:r>
            <a:endParaRPr sz="3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331340" y="1665842"/>
            <a:ext cx="7727950" cy="6932930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90"/>
              </a:spcBef>
            </a:pPr>
            <a:r>
              <a:rPr dirty="0" sz="2800">
                <a:latin typeface="Lucida Sans Unicode"/>
                <a:cs typeface="Lucida Sans Unicode"/>
              </a:rPr>
              <a:t>Used</a:t>
            </a:r>
            <a:r>
              <a:rPr dirty="0" sz="2800" spc="-150">
                <a:latin typeface="Lucida Sans Unicode"/>
                <a:cs typeface="Lucida Sans Unicode"/>
              </a:rPr>
              <a:t> </a:t>
            </a:r>
            <a:r>
              <a:rPr dirty="0" sz="2800" spc="-40">
                <a:latin typeface="Lucida Sans Unicode"/>
                <a:cs typeface="Lucida Sans Unicode"/>
              </a:rPr>
              <a:t>moving</a:t>
            </a:r>
            <a:r>
              <a:rPr dirty="0" sz="2800" spc="-145">
                <a:latin typeface="Lucida Sans Unicode"/>
                <a:cs typeface="Lucida Sans Unicode"/>
              </a:rPr>
              <a:t> </a:t>
            </a:r>
            <a:r>
              <a:rPr dirty="0" sz="2800" spc="-10">
                <a:latin typeface="Lucida Sans Unicode"/>
                <a:cs typeface="Lucida Sans Unicode"/>
              </a:rPr>
              <a:t>averages</a:t>
            </a:r>
            <a:r>
              <a:rPr dirty="0" sz="2800" spc="-145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and</a:t>
            </a:r>
            <a:r>
              <a:rPr dirty="0" sz="2800" spc="-145">
                <a:latin typeface="Lucida Sans Unicode"/>
                <a:cs typeface="Lucida Sans Unicode"/>
              </a:rPr>
              <a:t> </a:t>
            </a:r>
            <a:r>
              <a:rPr dirty="0" sz="2800" spc="-20">
                <a:latin typeface="Lucida Sans Unicode"/>
                <a:cs typeface="Lucida Sans Unicode"/>
              </a:rPr>
              <a:t>line</a:t>
            </a:r>
            <a:r>
              <a:rPr dirty="0" sz="2800" spc="-145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charts</a:t>
            </a:r>
            <a:r>
              <a:rPr dirty="0" sz="2800" spc="-150">
                <a:latin typeface="Lucida Sans Unicode"/>
                <a:cs typeface="Lucida Sans Unicode"/>
              </a:rPr>
              <a:t> </a:t>
            </a:r>
            <a:r>
              <a:rPr dirty="0" sz="2800" spc="-25">
                <a:latin typeface="Lucida Sans Unicode"/>
                <a:cs typeface="Lucida Sans Unicode"/>
              </a:rPr>
              <a:t>to</a:t>
            </a:r>
            <a:endParaRPr sz="28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40"/>
              </a:spcBef>
            </a:pPr>
            <a:r>
              <a:rPr dirty="0" sz="2800" spc="-65">
                <a:latin typeface="Lucida Sans Unicode"/>
                <a:cs typeface="Lucida Sans Unicode"/>
              </a:rPr>
              <a:t>highlight</a:t>
            </a:r>
            <a:r>
              <a:rPr dirty="0" sz="2800" spc="-114">
                <a:latin typeface="Lucida Sans Unicode"/>
                <a:cs typeface="Lucida Sans Unicode"/>
              </a:rPr>
              <a:t> </a:t>
            </a:r>
            <a:r>
              <a:rPr dirty="0" sz="2800" spc="-170">
                <a:latin typeface="Lucida Sans Unicode"/>
                <a:cs typeface="Lucida Sans Unicode"/>
              </a:rPr>
              <a:t>long-</a:t>
            </a:r>
            <a:r>
              <a:rPr dirty="0" sz="2800">
                <a:latin typeface="Lucida Sans Unicode"/>
                <a:cs typeface="Lucida Sans Unicode"/>
              </a:rPr>
              <a:t>term</a:t>
            </a:r>
            <a:r>
              <a:rPr dirty="0" sz="2800" spc="-110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price</a:t>
            </a:r>
            <a:r>
              <a:rPr dirty="0" sz="2800" spc="-110">
                <a:latin typeface="Lucida Sans Unicode"/>
                <a:cs typeface="Lucida Sans Unicode"/>
              </a:rPr>
              <a:t> </a:t>
            </a:r>
            <a:r>
              <a:rPr dirty="0" sz="2800" spc="-10">
                <a:latin typeface="Lucida Sans Unicode"/>
                <a:cs typeface="Lucida Sans Unicode"/>
              </a:rPr>
              <a:t>movement.</a:t>
            </a:r>
            <a:endParaRPr sz="2800">
              <a:latin typeface="Lucida Sans Unicode"/>
              <a:cs typeface="Lucida Sans Unicode"/>
            </a:endParaRPr>
          </a:p>
          <a:p>
            <a:pPr>
              <a:lnSpc>
                <a:spcPct val="116100"/>
              </a:lnSpc>
              <a:spcBef>
                <a:spcPts val="3750"/>
              </a:spcBef>
            </a:pPr>
            <a:r>
              <a:rPr dirty="0" sz="2800">
                <a:latin typeface="Arial"/>
                <a:cs typeface="Arial"/>
              </a:rPr>
              <a:t>Applied</a:t>
            </a:r>
            <a:r>
              <a:rPr dirty="0" sz="2800" spc="-80">
                <a:latin typeface="Arial"/>
                <a:cs typeface="Arial"/>
              </a:rPr>
              <a:t> </a:t>
            </a:r>
            <a:r>
              <a:rPr dirty="0" sz="2800" spc="-20">
                <a:latin typeface="Arial"/>
                <a:cs typeface="Arial"/>
              </a:rPr>
              <a:t>data-</a:t>
            </a:r>
            <a:r>
              <a:rPr dirty="0" sz="2800">
                <a:latin typeface="Arial"/>
                <a:cs typeface="Arial"/>
              </a:rPr>
              <a:t>cleaning</a:t>
            </a:r>
            <a:r>
              <a:rPr dirty="0" sz="2800" spc="-75">
                <a:latin typeface="Arial"/>
                <a:cs typeface="Arial"/>
              </a:rPr>
              <a:t> </a:t>
            </a:r>
            <a:r>
              <a:rPr dirty="0" sz="2800">
                <a:latin typeface="Arial"/>
                <a:cs typeface="Arial"/>
              </a:rPr>
              <a:t>methods</a:t>
            </a:r>
            <a:r>
              <a:rPr dirty="0" sz="2800" spc="-75">
                <a:latin typeface="Arial"/>
                <a:cs typeface="Arial"/>
              </a:rPr>
              <a:t> </a:t>
            </a:r>
            <a:r>
              <a:rPr dirty="0" sz="2800">
                <a:latin typeface="Arial"/>
                <a:cs typeface="Arial"/>
              </a:rPr>
              <a:t>like</a:t>
            </a:r>
            <a:r>
              <a:rPr dirty="0" sz="2800" spc="-75">
                <a:latin typeface="Arial"/>
                <a:cs typeface="Arial"/>
              </a:rPr>
              <a:t> </a:t>
            </a:r>
            <a:r>
              <a:rPr dirty="0" sz="2800" spc="-20">
                <a:latin typeface="Arial"/>
                <a:cs typeface="Arial"/>
              </a:rPr>
              <a:t>forward-</a:t>
            </a:r>
            <a:r>
              <a:rPr dirty="0" sz="2800" spc="-10">
                <a:latin typeface="Arial"/>
                <a:cs typeface="Arial"/>
              </a:rPr>
              <a:t>filling </a:t>
            </a:r>
            <a:r>
              <a:rPr dirty="0" sz="2800">
                <a:latin typeface="Arial"/>
                <a:cs typeface="Arial"/>
              </a:rPr>
              <a:t>and</a:t>
            </a:r>
            <a:r>
              <a:rPr dirty="0" sz="2800" spc="-95">
                <a:latin typeface="Arial"/>
                <a:cs typeface="Arial"/>
              </a:rPr>
              <a:t> </a:t>
            </a:r>
            <a:r>
              <a:rPr dirty="0" sz="2800">
                <a:latin typeface="Arial"/>
                <a:cs typeface="Arial"/>
              </a:rPr>
              <a:t>duplicate</a:t>
            </a:r>
            <a:r>
              <a:rPr dirty="0" sz="2800" spc="-90">
                <a:latin typeface="Arial"/>
                <a:cs typeface="Arial"/>
              </a:rPr>
              <a:t> </a:t>
            </a:r>
            <a:r>
              <a:rPr dirty="0" sz="2800" spc="-10">
                <a:latin typeface="Arial"/>
                <a:cs typeface="Arial"/>
              </a:rPr>
              <a:t>removal.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55"/>
              </a:spcBef>
            </a:pPr>
            <a:endParaRPr sz="2800">
              <a:latin typeface="Arial"/>
              <a:cs typeface="Arial"/>
            </a:endParaRPr>
          </a:p>
          <a:p>
            <a:pPr marR="22225">
              <a:lnSpc>
                <a:spcPct val="116100"/>
              </a:lnSpc>
            </a:pPr>
            <a:r>
              <a:rPr dirty="0" sz="2800" spc="-35">
                <a:latin typeface="Lucida Sans Unicode"/>
                <a:cs typeface="Lucida Sans Unicode"/>
              </a:rPr>
              <a:t>Analyzed</a:t>
            </a:r>
            <a:r>
              <a:rPr dirty="0" sz="2800" spc="-110">
                <a:latin typeface="Lucida Sans Unicode"/>
                <a:cs typeface="Lucida Sans Unicode"/>
              </a:rPr>
              <a:t> </a:t>
            </a:r>
            <a:r>
              <a:rPr dirty="0" sz="2800" spc="-10">
                <a:latin typeface="Lucida Sans Unicode"/>
                <a:cs typeface="Lucida Sans Unicode"/>
              </a:rPr>
              <a:t>outliers</a:t>
            </a:r>
            <a:r>
              <a:rPr dirty="0" sz="2800" spc="-105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separately</a:t>
            </a:r>
            <a:r>
              <a:rPr dirty="0" sz="2800" spc="-110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to</a:t>
            </a:r>
            <a:r>
              <a:rPr dirty="0" sz="2800" spc="-105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retain</a:t>
            </a:r>
            <a:r>
              <a:rPr dirty="0" sz="2800" spc="-110">
                <a:latin typeface="Lucida Sans Unicode"/>
                <a:cs typeface="Lucida Sans Unicode"/>
              </a:rPr>
              <a:t> </a:t>
            </a:r>
            <a:r>
              <a:rPr dirty="0" sz="2800" spc="-10">
                <a:latin typeface="Lucida Sans Unicode"/>
                <a:cs typeface="Lucida Sans Unicode"/>
              </a:rPr>
              <a:t>market </a:t>
            </a:r>
            <a:r>
              <a:rPr dirty="0" sz="2800" spc="-55">
                <a:latin typeface="Lucida Sans Unicode"/>
                <a:cs typeface="Lucida Sans Unicode"/>
              </a:rPr>
              <a:t>insights</a:t>
            </a:r>
            <a:r>
              <a:rPr dirty="0" sz="2800" spc="-165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instead</a:t>
            </a:r>
            <a:r>
              <a:rPr dirty="0" sz="2800" spc="-160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of</a:t>
            </a:r>
            <a:r>
              <a:rPr dirty="0" sz="2800" spc="-165">
                <a:latin typeface="Lucida Sans Unicode"/>
                <a:cs typeface="Lucida Sans Unicode"/>
              </a:rPr>
              <a:t> </a:t>
            </a:r>
            <a:r>
              <a:rPr dirty="0" sz="2800" spc="-30">
                <a:latin typeface="Lucida Sans Unicode"/>
                <a:cs typeface="Lucida Sans Unicode"/>
              </a:rPr>
              <a:t>removing</a:t>
            </a:r>
            <a:r>
              <a:rPr dirty="0" sz="2800" spc="-160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them</a:t>
            </a:r>
            <a:r>
              <a:rPr dirty="0" sz="2800" spc="-160">
                <a:latin typeface="Lucida Sans Unicode"/>
                <a:cs typeface="Lucida Sans Unicode"/>
              </a:rPr>
              <a:t> </a:t>
            </a:r>
            <a:r>
              <a:rPr dirty="0" sz="2800" spc="-10">
                <a:latin typeface="Lucida Sans Unicode"/>
                <a:cs typeface="Lucida Sans Unicode"/>
              </a:rPr>
              <a:t>blindly.</a:t>
            </a:r>
            <a:endParaRPr sz="2800">
              <a:latin typeface="Lucida Sans Unicode"/>
              <a:cs typeface="Lucida Sans Unicode"/>
            </a:endParaRPr>
          </a:p>
          <a:p>
            <a:pPr marR="14604">
              <a:lnSpc>
                <a:spcPct val="116399"/>
              </a:lnSpc>
              <a:spcBef>
                <a:spcPts val="3770"/>
              </a:spcBef>
            </a:pPr>
            <a:r>
              <a:rPr dirty="0" sz="2900">
                <a:latin typeface="Lucida Sans Unicode"/>
                <a:cs typeface="Lucida Sans Unicode"/>
              </a:rPr>
              <a:t>Used</a:t>
            </a:r>
            <a:r>
              <a:rPr dirty="0" sz="2900" spc="-135">
                <a:latin typeface="Lucida Sans Unicode"/>
                <a:cs typeface="Lucida Sans Unicode"/>
              </a:rPr>
              <a:t> </a:t>
            </a:r>
            <a:r>
              <a:rPr dirty="0" sz="2900">
                <a:latin typeface="Lucida Sans Unicode"/>
                <a:cs typeface="Lucida Sans Unicode"/>
              </a:rPr>
              <a:t>a</a:t>
            </a:r>
            <a:r>
              <a:rPr dirty="0" sz="2900" spc="-135">
                <a:latin typeface="Lucida Sans Unicode"/>
                <a:cs typeface="Lucida Sans Unicode"/>
              </a:rPr>
              <a:t> </a:t>
            </a:r>
            <a:r>
              <a:rPr dirty="0" sz="2900">
                <a:latin typeface="Lucida Sans Unicode"/>
                <a:cs typeface="Lucida Sans Unicode"/>
              </a:rPr>
              <a:t>correlation</a:t>
            </a:r>
            <a:r>
              <a:rPr dirty="0" sz="2900" spc="-130">
                <a:latin typeface="Lucida Sans Unicode"/>
                <a:cs typeface="Lucida Sans Unicode"/>
              </a:rPr>
              <a:t> </a:t>
            </a:r>
            <a:r>
              <a:rPr dirty="0" sz="2900">
                <a:latin typeface="Lucida Sans Unicode"/>
                <a:cs typeface="Lucida Sans Unicode"/>
              </a:rPr>
              <a:t>heatmap</a:t>
            </a:r>
            <a:r>
              <a:rPr dirty="0" sz="2900" spc="-135">
                <a:latin typeface="Lucida Sans Unicode"/>
                <a:cs typeface="Lucida Sans Unicode"/>
              </a:rPr>
              <a:t> </a:t>
            </a:r>
            <a:r>
              <a:rPr dirty="0" sz="2900">
                <a:latin typeface="Lucida Sans Unicode"/>
                <a:cs typeface="Lucida Sans Unicode"/>
              </a:rPr>
              <a:t>to</a:t>
            </a:r>
            <a:r>
              <a:rPr dirty="0" sz="2900" spc="-130">
                <a:latin typeface="Lucida Sans Unicode"/>
                <a:cs typeface="Lucida Sans Unicode"/>
              </a:rPr>
              <a:t> </a:t>
            </a:r>
            <a:r>
              <a:rPr dirty="0" sz="2900">
                <a:latin typeface="Lucida Sans Unicode"/>
                <a:cs typeface="Lucida Sans Unicode"/>
              </a:rPr>
              <a:t>focus</a:t>
            </a:r>
            <a:r>
              <a:rPr dirty="0" sz="2900" spc="-135">
                <a:latin typeface="Lucida Sans Unicode"/>
                <a:cs typeface="Lucida Sans Unicode"/>
              </a:rPr>
              <a:t> </a:t>
            </a:r>
            <a:r>
              <a:rPr dirty="0" sz="2900" spc="-10">
                <a:latin typeface="Lucida Sans Unicode"/>
                <a:cs typeface="Lucida Sans Unicode"/>
              </a:rPr>
              <a:t>on</a:t>
            </a:r>
            <a:r>
              <a:rPr dirty="0" sz="2900" spc="-130">
                <a:latin typeface="Lucida Sans Unicode"/>
                <a:cs typeface="Lucida Sans Unicode"/>
              </a:rPr>
              <a:t> </a:t>
            </a:r>
            <a:r>
              <a:rPr dirty="0" sz="2900" spc="-25">
                <a:latin typeface="Lucida Sans Unicode"/>
                <a:cs typeface="Lucida Sans Unicode"/>
              </a:rPr>
              <a:t>key </a:t>
            </a:r>
            <a:r>
              <a:rPr dirty="0" sz="2900" spc="-30">
                <a:latin typeface="Lucida Sans Unicode"/>
                <a:cs typeface="Lucida Sans Unicode"/>
              </a:rPr>
              <a:t>influencing</a:t>
            </a:r>
            <a:r>
              <a:rPr dirty="0" sz="2900" spc="-155">
                <a:latin typeface="Lucida Sans Unicode"/>
                <a:cs typeface="Lucida Sans Unicode"/>
              </a:rPr>
              <a:t> </a:t>
            </a:r>
            <a:r>
              <a:rPr dirty="0" sz="2900" spc="-10">
                <a:latin typeface="Lucida Sans Unicode"/>
                <a:cs typeface="Lucida Sans Unicode"/>
              </a:rPr>
              <a:t>features.</a:t>
            </a:r>
            <a:endParaRPr sz="2900">
              <a:latin typeface="Lucida Sans Unicode"/>
              <a:cs typeface="Lucida Sans Unicode"/>
            </a:endParaRPr>
          </a:p>
          <a:p>
            <a:pPr marR="309245">
              <a:lnSpc>
                <a:spcPct val="116100"/>
              </a:lnSpc>
              <a:spcBef>
                <a:spcPts val="3879"/>
              </a:spcBef>
            </a:pPr>
            <a:r>
              <a:rPr dirty="0" sz="2800">
                <a:latin typeface="Lucida Sans Unicode"/>
                <a:cs typeface="Lucida Sans Unicode"/>
              </a:rPr>
              <a:t>Simplified</a:t>
            </a:r>
            <a:r>
              <a:rPr dirty="0" sz="2800" spc="-155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the</a:t>
            </a:r>
            <a:r>
              <a:rPr dirty="0" sz="2800" spc="-155">
                <a:latin typeface="Lucida Sans Unicode"/>
                <a:cs typeface="Lucida Sans Unicode"/>
              </a:rPr>
              <a:t> </a:t>
            </a:r>
            <a:r>
              <a:rPr dirty="0" sz="2800" spc="-10">
                <a:latin typeface="Lucida Sans Unicode"/>
                <a:cs typeface="Lucida Sans Unicode"/>
              </a:rPr>
              <a:t>visuals</a:t>
            </a:r>
            <a:r>
              <a:rPr dirty="0" sz="2800" spc="-155">
                <a:latin typeface="Lucida Sans Unicode"/>
                <a:cs typeface="Lucida Sans Unicode"/>
              </a:rPr>
              <a:t> </a:t>
            </a:r>
            <a:r>
              <a:rPr dirty="0" sz="2800" spc="70">
                <a:latin typeface="Lucida Sans Unicode"/>
                <a:cs typeface="Lucida Sans Unicode"/>
              </a:rPr>
              <a:t>by</a:t>
            </a:r>
            <a:r>
              <a:rPr dirty="0" sz="2800" spc="-150">
                <a:latin typeface="Lucida Sans Unicode"/>
                <a:cs typeface="Lucida Sans Unicode"/>
              </a:rPr>
              <a:t> </a:t>
            </a:r>
            <a:r>
              <a:rPr dirty="0" sz="2800" spc="-10">
                <a:latin typeface="Lucida Sans Unicode"/>
                <a:cs typeface="Lucida Sans Unicode"/>
              </a:rPr>
              <a:t>selecting</a:t>
            </a:r>
            <a:r>
              <a:rPr dirty="0" sz="2800" spc="-155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the</a:t>
            </a:r>
            <a:r>
              <a:rPr dirty="0" sz="2800" spc="-155">
                <a:latin typeface="Lucida Sans Unicode"/>
                <a:cs typeface="Lucida Sans Unicode"/>
              </a:rPr>
              <a:t> </a:t>
            </a:r>
            <a:r>
              <a:rPr dirty="0" sz="2800" spc="-20">
                <a:latin typeface="Lucida Sans Unicode"/>
                <a:cs typeface="Lucida Sans Unicode"/>
              </a:rPr>
              <a:t>most </a:t>
            </a:r>
            <a:r>
              <a:rPr dirty="0" sz="2800" spc="-40">
                <a:latin typeface="Lucida Sans Unicode"/>
                <a:cs typeface="Lucida Sans Unicode"/>
              </a:rPr>
              <a:t>meaningful</a:t>
            </a:r>
            <a:r>
              <a:rPr dirty="0" sz="2800" spc="-140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and</a:t>
            </a:r>
            <a:r>
              <a:rPr dirty="0" sz="2800" spc="-140">
                <a:latin typeface="Lucida Sans Unicode"/>
                <a:cs typeface="Lucida Sans Unicode"/>
              </a:rPr>
              <a:t> </a:t>
            </a:r>
            <a:r>
              <a:rPr dirty="0" sz="2800">
                <a:latin typeface="Lucida Sans Unicode"/>
                <a:cs typeface="Lucida Sans Unicode"/>
              </a:rPr>
              <a:t>clear</a:t>
            </a:r>
            <a:r>
              <a:rPr dirty="0" sz="2800" spc="-135">
                <a:latin typeface="Lucida Sans Unicode"/>
                <a:cs typeface="Lucida Sans Unicode"/>
              </a:rPr>
              <a:t> </a:t>
            </a:r>
            <a:r>
              <a:rPr dirty="0" sz="2800" spc="-10">
                <a:latin typeface="Lucida Sans Unicode"/>
                <a:cs typeface="Lucida Sans Unicode"/>
              </a:rPr>
              <a:t>charts.</a:t>
            </a:r>
            <a:endParaRPr sz="2800">
              <a:latin typeface="Lucida Sans Unicode"/>
              <a:cs typeface="Lucida Sans Unicode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467090" y="1398190"/>
            <a:ext cx="17309465" cy="7468870"/>
            <a:chOff x="467090" y="1398190"/>
            <a:chExt cx="17309465" cy="7468870"/>
          </a:xfrm>
        </p:grpSpPr>
        <p:sp>
          <p:nvSpPr>
            <p:cNvPr id="6" name="object 6"/>
            <p:cNvSpPr/>
            <p:nvPr/>
          </p:nvSpPr>
          <p:spPr>
            <a:xfrm>
              <a:off x="486130" y="1436293"/>
              <a:ext cx="17271365" cy="7392670"/>
            </a:xfrm>
            <a:custGeom>
              <a:avLst/>
              <a:gdLst/>
              <a:ahLst/>
              <a:cxnLst/>
              <a:rect l="l" t="t" r="r" b="b"/>
              <a:pathLst>
                <a:path w="17271365" h="7392670">
                  <a:moveTo>
                    <a:pt x="17271302" y="0"/>
                  </a:moveTo>
                  <a:lnTo>
                    <a:pt x="8635657" y="0"/>
                  </a:lnTo>
                  <a:lnTo>
                    <a:pt x="0" y="0"/>
                  </a:lnTo>
                  <a:lnTo>
                    <a:pt x="0" y="7392289"/>
                  </a:lnTo>
                  <a:lnTo>
                    <a:pt x="8635657" y="7392289"/>
                  </a:lnTo>
                  <a:lnTo>
                    <a:pt x="17271302" y="7392289"/>
                  </a:lnTo>
                  <a:lnTo>
                    <a:pt x="1727130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467090" y="1417240"/>
              <a:ext cx="17309465" cy="7430770"/>
            </a:xfrm>
            <a:custGeom>
              <a:avLst/>
              <a:gdLst/>
              <a:ahLst/>
              <a:cxnLst/>
              <a:rect l="l" t="t" r="r" b="b"/>
              <a:pathLst>
                <a:path w="17309465" h="7430770">
                  <a:moveTo>
                    <a:pt x="19049" y="19049"/>
                  </a:moveTo>
                  <a:lnTo>
                    <a:pt x="19049" y="7411335"/>
                  </a:lnTo>
                </a:path>
                <a:path w="17309465" h="7430770">
                  <a:moveTo>
                    <a:pt x="8654700" y="19049"/>
                  </a:moveTo>
                  <a:lnTo>
                    <a:pt x="8654700" y="7411335"/>
                  </a:lnTo>
                </a:path>
                <a:path w="17309465" h="7430770">
                  <a:moveTo>
                    <a:pt x="17290350" y="19049"/>
                  </a:moveTo>
                  <a:lnTo>
                    <a:pt x="17290350" y="7411335"/>
                  </a:lnTo>
                </a:path>
                <a:path w="17309465" h="7430770">
                  <a:moveTo>
                    <a:pt x="0" y="0"/>
                  </a:moveTo>
                  <a:lnTo>
                    <a:pt x="17309400" y="0"/>
                  </a:lnTo>
                </a:path>
                <a:path w="17309465" h="7430770">
                  <a:moveTo>
                    <a:pt x="0" y="1476374"/>
                  </a:moveTo>
                  <a:lnTo>
                    <a:pt x="17309400" y="1476374"/>
                  </a:lnTo>
                </a:path>
                <a:path w="17309465" h="7430770">
                  <a:moveTo>
                    <a:pt x="0" y="2962274"/>
                  </a:moveTo>
                  <a:lnTo>
                    <a:pt x="17309400" y="2962274"/>
                  </a:lnTo>
                </a:path>
                <a:path w="17309465" h="7430770">
                  <a:moveTo>
                    <a:pt x="0" y="4438649"/>
                  </a:moveTo>
                  <a:lnTo>
                    <a:pt x="17309400" y="4438649"/>
                  </a:lnTo>
                </a:path>
                <a:path w="17309465" h="7430770">
                  <a:moveTo>
                    <a:pt x="0" y="5953124"/>
                  </a:moveTo>
                  <a:lnTo>
                    <a:pt x="17309400" y="5953124"/>
                  </a:lnTo>
                </a:path>
                <a:path w="17309465" h="7430770">
                  <a:moveTo>
                    <a:pt x="0" y="7430385"/>
                  </a:moveTo>
                  <a:lnTo>
                    <a:pt x="17309400" y="7430385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 descr="$PPTXTitle"/>
          <p:cNvSpPr txBox="1">
            <a:spLocks noGrp="1"/>
          </p:cNvSpPr>
          <p:nvPr>
            <p:ph type="title"/>
          </p:nvPr>
        </p:nvSpPr>
        <p:spPr>
          <a:xfrm>
            <a:off x="9575486" y="711200"/>
            <a:ext cx="6041390" cy="5740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330"/>
              <a:t>HOW</a:t>
            </a:r>
            <a:r>
              <a:rPr dirty="0" sz="3600" spc="55"/>
              <a:t> </a:t>
            </a:r>
            <a:r>
              <a:rPr dirty="0" sz="3600" spc="335"/>
              <a:t>WE</a:t>
            </a:r>
            <a:r>
              <a:rPr dirty="0" sz="3600" spc="55"/>
              <a:t> </a:t>
            </a:r>
            <a:r>
              <a:rPr dirty="0" sz="3600" spc="330"/>
              <a:t>OVERCAME</a:t>
            </a:r>
            <a:r>
              <a:rPr dirty="0" sz="3600" spc="55"/>
              <a:t> </a:t>
            </a:r>
            <a:r>
              <a:rPr dirty="0" sz="3600" spc="204"/>
              <a:t>THEM</a:t>
            </a:r>
            <a:endParaRPr sz="3600"/>
          </a:p>
        </p:txBody>
      </p:sp>
      <p:sp>
        <p:nvSpPr>
          <p:cNvPr id="9" name="object 9"/>
          <p:cNvSpPr txBox="1"/>
          <p:nvPr/>
        </p:nvSpPr>
        <p:spPr>
          <a:xfrm>
            <a:off x="650484" y="711200"/>
            <a:ext cx="460184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395" b="1">
                <a:latin typeface="Calibri"/>
                <a:cs typeface="Calibri"/>
              </a:rPr>
              <a:t>CHALLENGES</a:t>
            </a:r>
            <a:r>
              <a:rPr dirty="0" sz="3600" spc="70" b="1">
                <a:latin typeface="Calibri"/>
                <a:cs typeface="Calibri"/>
              </a:rPr>
              <a:t> </a:t>
            </a:r>
            <a:r>
              <a:rPr dirty="0" sz="3600" spc="375" b="1">
                <a:latin typeface="Calibri"/>
                <a:cs typeface="Calibri"/>
              </a:rPr>
              <a:t>FACED</a:t>
            </a:r>
            <a:endParaRPr sz="3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187318" y="11"/>
            <a:ext cx="2101215" cy="10287000"/>
          </a:xfrm>
          <a:custGeom>
            <a:avLst/>
            <a:gdLst/>
            <a:ahLst/>
            <a:cxnLst/>
            <a:rect l="l" t="t" r="r" b="b"/>
            <a:pathLst>
              <a:path w="2101215" h="10287000">
                <a:moveTo>
                  <a:pt x="2100668" y="0"/>
                </a:moveTo>
                <a:lnTo>
                  <a:pt x="0" y="0"/>
                </a:lnTo>
                <a:lnTo>
                  <a:pt x="0" y="8415388"/>
                </a:lnTo>
                <a:lnTo>
                  <a:pt x="0" y="10286987"/>
                </a:lnTo>
                <a:lnTo>
                  <a:pt x="2100668" y="10287000"/>
                </a:lnTo>
                <a:lnTo>
                  <a:pt x="2100668" y="8224888"/>
                </a:lnTo>
                <a:lnTo>
                  <a:pt x="2100668" y="0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$PPTXTitle"/>
          <p:cNvSpPr txBox="1">
            <a:spLocks noGrp="1"/>
          </p:cNvSpPr>
          <p:nvPr>
            <p:ph type="title"/>
          </p:nvPr>
        </p:nvSpPr>
        <p:spPr>
          <a:xfrm>
            <a:off x="6592049" y="968375"/>
            <a:ext cx="4412615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515"/>
              <a:t>NEXT</a:t>
            </a:r>
            <a:r>
              <a:rPr dirty="0" sz="6000" spc="80"/>
              <a:t> </a:t>
            </a:r>
            <a:r>
              <a:rPr dirty="0" sz="6000" spc="590"/>
              <a:t>STEPS</a:t>
            </a:r>
            <a:endParaRPr sz="6000"/>
          </a:p>
        </p:txBody>
      </p:sp>
      <p:sp>
        <p:nvSpPr>
          <p:cNvPr id="4" name="object 4"/>
          <p:cNvSpPr txBox="1"/>
          <p:nvPr/>
        </p:nvSpPr>
        <p:spPr>
          <a:xfrm>
            <a:off x="3077202" y="1855992"/>
            <a:ext cx="12078335" cy="7627620"/>
          </a:xfrm>
          <a:prstGeom prst="rect">
            <a:avLst/>
          </a:prstGeom>
        </p:spPr>
        <p:txBody>
          <a:bodyPr wrap="square" lIns="0" tIns="66040" rIns="0" bIns="0" rtlCol="0" vert="horz">
            <a:spAutoFit/>
          </a:bodyPr>
          <a:lstStyle/>
          <a:p>
            <a:pPr marL="374650" indent="-243204">
              <a:lnSpc>
                <a:spcPct val="100000"/>
              </a:lnSpc>
              <a:spcBef>
                <a:spcPts val="520"/>
              </a:spcBef>
              <a:buAutoNum type="arabicPeriod"/>
              <a:tabLst>
                <a:tab pos="374650" algn="l"/>
              </a:tabLst>
            </a:pPr>
            <a:r>
              <a:rPr dirty="0" sz="2400" spc="100">
                <a:latin typeface="Calibri"/>
                <a:cs typeface="Calibri"/>
              </a:rPr>
              <a:t>Model</a:t>
            </a:r>
            <a:r>
              <a:rPr dirty="0" sz="2400" spc="110">
                <a:latin typeface="Calibri"/>
                <a:cs typeface="Calibri"/>
              </a:rPr>
              <a:t> </a:t>
            </a:r>
            <a:r>
              <a:rPr dirty="0" sz="2400" spc="95">
                <a:latin typeface="Calibri"/>
                <a:cs typeface="Calibri"/>
              </a:rPr>
              <a:t>Building</a:t>
            </a:r>
            <a:r>
              <a:rPr dirty="0" sz="2400" spc="110">
                <a:latin typeface="Calibri"/>
                <a:cs typeface="Calibri"/>
              </a:rPr>
              <a:t> </a:t>
            </a:r>
            <a:r>
              <a:rPr dirty="0" sz="2400" spc="-5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43510" marR="440690" indent="80645">
              <a:lnSpc>
                <a:spcPct val="114599"/>
              </a:lnSpc>
            </a:pPr>
            <a:r>
              <a:rPr dirty="0" sz="2400" spc="160">
                <a:latin typeface="Calibri"/>
                <a:cs typeface="Calibri"/>
              </a:rPr>
              <a:t>We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>
                <a:latin typeface="Calibri"/>
                <a:cs typeface="Calibri"/>
              </a:rPr>
              <a:t>will</a:t>
            </a:r>
            <a:r>
              <a:rPr dirty="0" sz="2400" spc="105">
                <a:latin typeface="Calibri"/>
                <a:cs typeface="Calibri"/>
              </a:rPr>
              <a:t> now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80">
                <a:latin typeface="Calibri"/>
                <a:cs typeface="Calibri"/>
              </a:rPr>
              <a:t>focus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120">
                <a:latin typeface="Calibri"/>
                <a:cs typeface="Calibri"/>
              </a:rPr>
              <a:t>on</a:t>
            </a:r>
            <a:r>
              <a:rPr dirty="0" sz="2400" spc="105">
                <a:latin typeface="Calibri"/>
                <a:cs typeface="Calibri"/>
              </a:rPr>
              <a:t> building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45">
                <a:latin typeface="Calibri"/>
                <a:cs typeface="Calibri"/>
              </a:rPr>
              <a:t>predictive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165">
                <a:latin typeface="Calibri"/>
                <a:cs typeface="Calibri"/>
              </a:rPr>
              <a:t>models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75">
                <a:latin typeface="Calibri"/>
                <a:cs typeface="Calibri"/>
              </a:rPr>
              <a:t>for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95">
                <a:latin typeface="Calibri"/>
                <a:cs typeface="Calibri"/>
              </a:rPr>
              <a:t>stock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155">
                <a:latin typeface="Calibri"/>
                <a:cs typeface="Calibri"/>
              </a:rPr>
              <a:t>price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140">
                <a:latin typeface="Calibri"/>
                <a:cs typeface="Calibri"/>
              </a:rPr>
              <a:t>forecasting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10">
                <a:latin typeface="Calibri"/>
                <a:cs typeface="Calibri"/>
              </a:rPr>
              <a:t>using </a:t>
            </a:r>
            <a:r>
              <a:rPr dirty="0" sz="2400" spc="130">
                <a:latin typeface="Calibri"/>
                <a:cs typeface="Calibri"/>
              </a:rPr>
              <a:t>time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40">
                <a:latin typeface="Calibri"/>
                <a:cs typeface="Calibri"/>
              </a:rPr>
              <a:t>series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95">
                <a:latin typeface="Calibri"/>
                <a:cs typeface="Calibri"/>
              </a:rPr>
              <a:t>analysis.</a:t>
            </a:r>
            <a:endParaRPr sz="2400">
              <a:latin typeface="Calibri"/>
              <a:cs typeface="Calibri"/>
            </a:endParaRPr>
          </a:p>
          <a:p>
            <a:pPr marL="328295" indent="-313055">
              <a:lnSpc>
                <a:spcPct val="100000"/>
              </a:lnSpc>
              <a:spcBef>
                <a:spcPts val="2165"/>
              </a:spcBef>
              <a:buAutoNum type="arabicPeriod" startAt="2"/>
              <a:tabLst>
                <a:tab pos="328295" algn="l"/>
              </a:tabLst>
            </a:pPr>
            <a:r>
              <a:rPr dirty="0" sz="2400" spc="114">
                <a:latin typeface="Calibri"/>
                <a:cs typeface="Calibri"/>
              </a:rPr>
              <a:t>Baseline</a:t>
            </a:r>
            <a:r>
              <a:rPr dirty="0" sz="2400" spc="125">
                <a:latin typeface="Calibri"/>
                <a:cs typeface="Calibri"/>
              </a:rPr>
              <a:t> </a:t>
            </a:r>
            <a:r>
              <a:rPr dirty="0" sz="2400" spc="45">
                <a:latin typeface="Calibri"/>
                <a:cs typeface="Calibri"/>
              </a:rPr>
              <a:t>Model:</a:t>
            </a:r>
            <a:endParaRPr sz="2400">
              <a:latin typeface="Calibri"/>
              <a:cs typeface="Calibri"/>
            </a:endParaRPr>
          </a:p>
          <a:p>
            <a:pPr marL="15240" marR="198755" indent="80645">
              <a:lnSpc>
                <a:spcPct val="114599"/>
              </a:lnSpc>
            </a:pPr>
            <a:r>
              <a:rPr dirty="0" sz="2400">
                <a:latin typeface="Calibri"/>
                <a:cs typeface="Calibri"/>
              </a:rPr>
              <a:t>Initially,</a:t>
            </a:r>
            <a:r>
              <a:rPr dirty="0" sz="2400" spc="130">
                <a:latin typeface="Calibri"/>
                <a:cs typeface="Calibri"/>
              </a:rPr>
              <a:t> </a:t>
            </a:r>
            <a:r>
              <a:rPr dirty="0" sz="2400" spc="135">
                <a:latin typeface="Calibri"/>
                <a:cs typeface="Calibri"/>
              </a:rPr>
              <a:t>a</a:t>
            </a:r>
            <a:r>
              <a:rPr dirty="0" sz="2400" spc="130">
                <a:latin typeface="Calibri"/>
                <a:cs typeface="Calibri"/>
              </a:rPr>
              <a:t> </a:t>
            </a:r>
            <a:r>
              <a:rPr dirty="0" sz="2400" spc="140">
                <a:latin typeface="Calibri"/>
                <a:cs typeface="Calibri"/>
              </a:rPr>
              <a:t>simple</a:t>
            </a:r>
            <a:r>
              <a:rPr dirty="0" sz="2400" spc="135">
                <a:latin typeface="Calibri"/>
                <a:cs typeface="Calibri"/>
              </a:rPr>
              <a:t> </a:t>
            </a:r>
            <a:r>
              <a:rPr dirty="0" sz="2400" spc="125">
                <a:latin typeface="Calibri"/>
                <a:cs typeface="Calibri"/>
              </a:rPr>
              <a:t>baseline</a:t>
            </a:r>
            <a:r>
              <a:rPr dirty="0" sz="2400" spc="130">
                <a:latin typeface="Calibri"/>
                <a:cs typeface="Calibri"/>
              </a:rPr>
              <a:t> </a:t>
            </a:r>
            <a:r>
              <a:rPr dirty="0" sz="2400" spc="145">
                <a:latin typeface="Calibri"/>
                <a:cs typeface="Calibri"/>
              </a:rPr>
              <a:t>model</a:t>
            </a:r>
            <a:r>
              <a:rPr dirty="0" sz="2400" spc="130">
                <a:latin typeface="Calibri"/>
                <a:cs typeface="Calibri"/>
              </a:rPr>
              <a:t> </a:t>
            </a:r>
            <a:r>
              <a:rPr dirty="0" sz="2400">
                <a:latin typeface="Calibri"/>
                <a:cs typeface="Calibri"/>
              </a:rPr>
              <a:t>will</a:t>
            </a:r>
            <a:r>
              <a:rPr dirty="0" sz="2400" spc="135">
                <a:latin typeface="Calibri"/>
                <a:cs typeface="Calibri"/>
              </a:rPr>
              <a:t> </a:t>
            </a:r>
            <a:r>
              <a:rPr dirty="0" sz="2400" spc="195">
                <a:latin typeface="Calibri"/>
                <a:cs typeface="Calibri"/>
              </a:rPr>
              <a:t>be</a:t>
            </a:r>
            <a:r>
              <a:rPr dirty="0" sz="2400" spc="130">
                <a:latin typeface="Calibri"/>
                <a:cs typeface="Calibri"/>
              </a:rPr>
              <a:t> </a:t>
            </a:r>
            <a:r>
              <a:rPr dirty="0" sz="2400" spc="155">
                <a:latin typeface="Calibri"/>
                <a:cs typeface="Calibri"/>
              </a:rPr>
              <a:t>developed</a:t>
            </a:r>
            <a:r>
              <a:rPr dirty="0" sz="2400" spc="135">
                <a:latin typeface="Calibri"/>
                <a:cs typeface="Calibri"/>
              </a:rPr>
              <a:t> to</a:t>
            </a:r>
            <a:r>
              <a:rPr dirty="0" sz="2400" spc="130">
                <a:latin typeface="Calibri"/>
                <a:cs typeface="Calibri"/>
              </a:rPr>
              <a:t> </a:t>
            </a:r>
            <a:r>
              <a:rPr dirty="0" sz="2400" spc="175">
                <a:latin typeface="Calibri"/>
                <a:cs typeface="Calibri"/>
              </a:rPr>
              <a:t>set</a:t>
            </a:r>
            <a:r>
              <a:rPr dirty="0" sz="2400" spc="130">
                <a:latin typeface="Calibri"/>
                <a:cs typeface="Calibri"/>
              </a:rPr>
              <a:t> </a:t>
            </a:r>
            <a:r>
              <a:rPr dirty="0" sz="2400" spc="135">
                <a:latin typeface="Calibri"/>
                <a:cs typeface="Calibri"/>
              </a:rPr>
              <a:t>a </a:t>
            </a:r>
            <a:r>
              <a:rPr dirty="0" sz="2400" spc="145">
                <a:latin typeface="Calibri"/>
                <a:cs typeface="Calibri"/>
              </a:rPr>
              <a:t>performance</a:t>
            </a:r>
            <a:r>
              <a:rPr dirty="0" sz="2400" spc="130">
                <a:latin typeface="Calibri"/>
                <a:cs typeface="Calibri"/>
              </a:rPr>
              <a:t> </a:t>
            </a:r>
            <a:r>
              <a:rPr dirty="0" sz="2400" spc="145">
                <a:latin typeface="Calibri"/>
                <a:cs typeface="Calibri"/>
              </a:rPr>
              <a:t>benchmark </a:t>
            </a:r>
            <a:r>
              <a:rPr dirty="0" sz="2400" spc="75">
                <a:latin typeface="Calibri"/>
                <a:cs typeface="Calibri"/>
              </a:rPr>
              <a:t>for</a:t>
            </a:r>
            <a:r>
              <a:rPr dirty="0" sz="2400" spc="95">
                <a:latin typeface="Calibri"/>
                <a:cs typeface="Calibri"/>
              </a:rPr>
              <a:t> </a:t>
            </a:r>
            <a:r>
              <a:rPr dirty="0" sz="2400" spc="90">
                <a:latin typeface="Calibri"/>
                <a:cs typeface="Calibri"/>
              </a:rPr>
              <a:t>future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85">
                <a:latin typeface="Calibri"/>
                <a:cs typeface="Calibri"/>
              </a:rPr>
              <a:t>advanced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10">
                <a:latin typeface="Calibri"/>
                <a:cs typeface="Calibri"/>
              </a:rPr>
              <a:t>models.</a:t>
            </a:r>
            <a:endParaRPr sz="2400">
              <a:latin typeface="Calibri"/>
              <a:cs typeface="Calibri"/>
            </a:endParaRPr>
          </a:p>
          <a:p>
            <a:pPr marL="333375" indent="-318135">
              <a:lnSpc>
                <a:spcPct val="100000"/>
              </a:lnSpc>
              <a:spcBef>
                <a:spcPts val="2190"/>
              </a:spcBef>
              <a:buAutoNum type="arabicPeriod" startAt="3"/>
              <a:tabLst>
                <a:tab pos="333375" algn="l"/>
              </a:tabLst>
            </a:pPr>
            <a:r>
              <a:rPr dirty="0" sz="2400" spc="195">
                <a:latin typeface="Calibri"/>
                <a:cs typeface="Calibri"/>
              </a:rPr>
              <a:t>Advanced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75">
                <a:latin typeface="Calibri"/>
                <a:cs typeface="Calibri"/>
              </a:rPr>
              <a:t>Models:</a:t>
            </a:r>
            <a:endParaRPr sz="2400">
              <a:latin typeface="Calibri"/>
              <a:cs typeface="Calibri"/>
            </a:endParaRPr>
          </a:p>
          <a:p>
            <a:pPr marL="15240" marR="154305" indent="80645">
              <a:lnSpc>
                <a:spcPct val="114599"/>
              </a:lnSpc>
            </a:pPr>
            <a:r>
              <a:rPr dirty="0" sz="2400" spc="160">
                <a:latin typeface="Calibri"/>
                <a:cs typeface="Calibri"/>
              </a:rPr>
              <a:t>We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10">
                <a:latin typeface="Calibri"/>
                <a:cs typeface="Calibri"/>
              </a:rPr>
              <a:t>plan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35">
                <a:latin typeface="Calibri"/>
                <a:cs typeface="Calibri"/>
              </a:rPr>
              <a:t>to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65">
                <a:latin typeface="Calibri"/>
                <a:cs typeface="Calibri"/>
              </a:rPr>
              <a:t>use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95">
                <a:latin typeface="Calibri"/>
                <a:cs typeface="Calibri"/>
              </a:rPr>
              <a:t>ARIMAX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45">
                <a:latin typeface="Calibri"/>
                <a:cs typeface="Calibri"/>
              </a:rPr>
              <a:t>(AutoRegressive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14">
                <a:latin typeface="Calibri"/>
                <a:cs typeface="Calibri"/>
              </a:rPr>
              <a:t>Integrated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95">
                <a:latin typeface="Calibri"/>
                <a:cs typeface="Calibri"/>
              </a:rPr>
              <a:t>Moving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40">
                <a:latin typeface="Calibri"/>
                <a:cs typeface="Calibri"/>
              </a:rPr>
              <a:t>Average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80">
                <a:latin typeface="Calibri"/>
                <a:cs typeface="Calibri"/>
              </a:rPr>
              <a:t>with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45">
                <a:latin typeface="Calibri"/>
                <a:cs typeface="Calibri"/>
              </a:rPr>
              <a:t>Exogenous </a:t>
            </a:r>
            <a:r>
              <a:rPr dirty="0" sz="2400" spc="120">
                <a:latin typeface="Calibri"/>
                <a:cs typeface="Calibri"/>
              </a:rPr>
              <a:t>variables)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55">
                <a:latin typeface="Calibri"/>
                <a:cs typeface="Calibri"/>
              </a:rPr>
              <a:t>and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125">
                <a:latin typeface="Calibri"/>
                <a:cs typeface="Calibri"/>
              </a:rPr>
              <a:t>SARIMAX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145">
                <a:latin typeface="Calibri"/>
                <a:cs typeface="Calibri"/>
              </a:rPr>
              <a:t>(Seasonal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05">
                <a:latin typeface="Calibri"/>
                <a:cs typeface="Calibri"/>
              </a:rPr>
              <a:t>ARIMAX) </a:t>
            </a:r>
            <a:r>
              <a:rPr dirty="0" sz="2400" spc="165">
                <a:latin typeface="Calibri"/>
                <a:cs typeface="Calibri"/>
              </a:rPr>
              <a:t>models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135">
                <a:latin typeface="Calibri"/>
                <a:cs typeface="Calibri"/>
              </a:rPr>
              <a:t>to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160">
                <a:latin typeface="Calibri"/>
                <a:cs typeface="Calibri"/>
              </a:rPr>
              <a:t>capture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50">
                <a:latin typeface="Calibri"/>
                <a:cs typeface="Calibri"/>
              </a:rPr>
              <a:t>both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125">
                <a:latin typeface="Calibri"/>
                <a:cs typeface="Calibri"/>
              </a:rPr>
              <a:t>trend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130">
                <a:latin typeface="Calibri"/>
                <a:cs typeface="Calibri"/>
              </a:rPr>
              <a:t>and </a:t>
            </a:r>
            <a:r>
              <a:rPr dirty="0" sz="2400" spc="135">
                <a:latin typeface="Calibri"/>
                <a:cs typeface="Calibri"/>
              </a:rPr>
              <a:t>seasonality</a:t>
            </a:r>
            <a:r>
              <a:rPr dirty="0" sz="2400" spc="110">
                <a:latin typeface="Calibri"/>
                <a:cs typeface="Calibri"/>
              </a:rPr>
              <a:t> </a:t>
            </a:r>
            <a:r>
              <a:rPr dirty="0" sz="2400" spc="55">
                <a:latin typeface="Calibri"/>
                <a:cs typeface="Calibri"/>
              </a:rPr>
              <a:t>in</a:t>
            </a:r>
            <a:r>
              <a:rPr dirty="0" sz="2400" spc="114">
                <a:latin typeface="Calibri"/>
                <a:cs typeface="Calibri"/>
              </a:rPr>
              <a:t> </a:t>
            </a:r>
            <a:r>
              <a:rPr dirty="0" sz="2400" spc="195">
                <a:latin typeface="Calibri"/>
                <a:cs typeface="Calibri"/>
              </a:rPr>
              <a:t>stock</a:t>
            </a:r>
            <a:r>
              <a:rPr dirty="0" sz="2400" spc="114">
                <a:latin typeface="Calibri"/>
                <a:cs typeface="Calibri"/>
              </a:rPr>
              <a:t> </a:t>
            </a:r>
            <a:r>
              <a:rPr dirty="0" sz="2400" spc="85">
                <a:latin typeface="Calibri"/>
                <a:cs typeface="Calibri"/>
              </a:rPr>
              <a:t>data.</a:t>
            </a:r>
            <a:endParaRPr sz="2400">
              <a:latin typeface="Calibri"/>
              <a:cs typeface="Calibri"/>
            </a:endParaRPr>
          </a:p>
          <a:p>
            <a:pPr marL="335915" indent="-323215">
              <a:lnSpc>
                <a:spcPct val="100000"/>
              </a:lnSpc>
              <a:spcBef>
                <a:spcPts val="2190"/>
              </a:spcBef>
              <a:buAutoNum type="arabicPeriod" startAt="4"/>
              <a:tabLst>
                <a:tab pos="335915" algn="l"/>
              </a:tabLst>
            </a:pPr>
            <a:r>
              <a:rPr dirty="0" sz="2400" spc="70">
                <a:latin typeface="Calibri"/>
                <a:cs typeface="Calibri"/>
              </a:rPr>
              <a:t>Evaluation:</a:t>
            </a:r>
            <a:endParaRPr sz="2400">
              <a:latin typeface="Calibri"/>
              <a:cs typeface="Calibri"/>
            </a:endParaRPr>
          </a:p>
          <a:p>
            <a:pPr marL="12700" marR="572135" indent="80645">
              <a:lnSpc>
                <a:spcPct val="114599"/>
              </a:lnSpc>
            </a:pPr>
            <a:r>
              <a:rPr dirty="0" sz="2400" spc="95">
                <a:latin typeface="Calibri"/>
                <a:cs typeface="Calibri"/>
              </a:rPr>
              <a:t>Model</a:t>
            </a:r>
            <a:r>
              <a:rPr dirty="0" sz="2400" spc="114">
                <a:latin typeface="Calibri"/>
                <a:cs typeface="Calibri"/>
              </a:rPr>
              <a:t> </a:t>
            </a:r>
            <a:r>
              <a:rPr dirty="0" sz="2400" spc="145">
                <a:latin typeface="Calibri"/>
                <a:cs typeface="Calibri"/>
              </a:rPr>
              <a:t>performance</a:t>
            </a:r>
            <a:r>
              <a:rPr dirty="0" sz="2400" spc="114">
                <a:latin typeface="Calibri"/>
                <a:cs typeface="Calibri"/>
              </a:rPr>
              <a:t> </a:t>
            </a:r>
            <a:r>
              <a:rPr dirty="0" sz="2400">
                <a:latin typeface="Calibri"/>
                <a:cs typeface="Calibri"/>
              </a:rPr>
              <a:t>will</a:t>
            </a:r>
            <a:r>
              <a:rPr dirty="0" sz="2400" spc="120">
                <a:latin typeface="Calibri"/>
                <a:cs typeface="Calibri"/>
              </a:rPr>
              <a:t> </a:t>
            </a:r>
            <a:r>
              <a:rPr dirty="0" sz="2400" spc="195">
                <a:latin typeface="Calibri"/>
                <a:cs typeface="Calibri"/>
              </a:rPr>
              <a:t>be</a:t>
            </a:r>
            <a:r>
              <a:rPr dirty="0" sz="2400" spc="114">
                <a:latin typeface="Calibri"/>
                <a:cs typeface="Calibri"/>
              </a:rPr>
              <a:t> </a:t>
            </a:r>
            <a:r>
              <a:rPr dirty="0" sz="2400" spc="160">
                <a:latin typeface="Calibri"/>
                <a:cs typeface="Calibri"/>
              </a:rPr>
              <a:t>measured</a:t>
            </a:r>
            <a:r>
              <a:rPr dirty="0" sz="2400" spc="120">
                <a:latin typeface="Calibri"/>
                <a:cs typeface="Calibri"/>
              </a:rPr>
              <a:t> </a:t>
            </a:r>
            <a:r>
              <a:rPr dirty="0" sz="2400" spc="130">
                <a:latin typeface="Calibri"/>
                <a:cs typeface="Calibri"/>
              </a:rPr>
              <a:t>using</a:t>
            </a:r>
            <a:r>
              <a:rPr dirty="0" sz="2400" spc="114">
                <a:latin typeface="Calibri"/>
                <a:cs typeface="Calibri"/>
              </a:rPr>
              <a:t> </a:t>
            </a:r>
            <a:r>
              <a:rPr dirty="0" sz="2400" spc="165">
                <a:latin typeface="Calibri"/>
                <a:cs typeface="Calibri"/>
              </a:rPr>
              <a:t>metrics</a:t>
            </a:r>
            <a:r>
              <a:rPr dirty="0" sz="2400" spc="120">
                <a:latin typeface="Calibri"/>
                <a:cs typeface="Calibri"/>
              </a:rPr>
              <a:t> </a:t>
            </a:r>
            <a:r>
              <a:rPr dirty="0" sz="2400" spc="200">
                <a:latin typeface="Calibri"/>
                <a:cs typeface="Calibri"/>
              </a:rPr>
              <a:t>such</a:t>
            </a:r>
            <a:r>
              <a:rPr dirty="0" sz="2400" spc="114">
                <a:latin typeface="Calibri"/>
                <a:cs typeface="Calibri"/>
              </a:rPr>
              <a:t> </a:t>
            </a:r>
            <a:r>
              <a:rPr dirty="0" sz="2400" spc="195">
                <a:latin typeface="Calibri"/>
                <a:cs typeface="Calibri"/>
              </a:rPr>
              <a:t>as</a:t>
            </a:r>
            <a:r>
              <a:rPr dirty="0" sz="2400" spc="114">
                <a:latin typeface="Calibri"/>
                <a:cs typeface="Calibri"/>
              </a:rPr>
              <a:t> </a:t>
            </a:r>
            <a:r>
              <a:rPr dirty="0" sz="2400" spc="70">
                <a:latin typeface="Calibri"/>
                <a:cs typeface="Calibri"/>
              </a:rPr>
              <a:t>RMSE,</a:t>
            </a:r>
            <a:r>
              <a:rPr dirty="0" sz="2400" spc="120">
                <a:latin typeface="Calibri"/>
                <a:cs typeface="Calibri"/>
              </a:rPr>
              <a:t> </a:t>
            </a:r>
            <a:r>
              <a:rPr dirty="0" sz="2400">
                <a:latin typeface="Calibri"/>
                <a:cs typeface="Calibri"/>
              </a:rPr>
              <a:t>MAE,</a:t>
            </a:r>
            <a:r>
              <a:rPr dirty="0" sz="2400" spc="114">
                <a:latin typeface="Calibri"/>
                <a:cs typeface="Calibri"/>
              </a:rPr>
              <a:t> </a:t>
            </a:r>
            <a:r>
              <a:rPr dirty="0" sz="2400" spc="155">
                <a:latin typeface="Calibri"/>
                <a:cs typeface="Calibri"/>
              </a:rPr>
              <a:t>and</a:t>
            </a:r>
            <a:r>
              <a:rPr dirty="0" sz="2400" spc="120">
                <a:latin typeface="Calibri"/>
                <a:cs typeface="Calibri"/>
              </a:rPr>
              <a:t> </a:t>
            </a:r>
            <a:r>
              <a:rPr dirty="0" sz="2400">
                <a:latin typeface="Calibri"/>
                <a:cs typeface="Calibri"/>
              </a:rPr>
              <a:t>R²</a:t>
            </a:r>
            <a:r>
              <a:rPr dirty="0" sz="2400" spc="114">
                <a:latin typeface="Calibri"/>
                <a:cs typeface="Calibri"/>
              </a:rPr>
              <a:t> </a:t>
            </a:r>
            <a:r>
              <a:rPr dirty="0" sz="2400" spc="110">
                <a:latin typeface="Calibri"/>
                <a:cs typeface="Calibri"/>
              </a:rPr>
              <a:t>to </a:t>
            </a:r>
            <a:r>
              <a:rPr dirty="0" sz="2400" spc="130">
                <a:latin typeface="Calibri"/>
                <a:cs typeface="Calibri"/>
              </a:rPr>
              <a:t>determine</a:t>
            </a:r>
            <a:r>
              <a:rPr dirty="0" sz="2400" spc="95">
                <a:latin typeface="Calibri"/>
                <a:cs typeface="Calibri"/>
              </a:rPr>
              <a:t> </a:t>
            </a:r>
            <a:r>
              <a:rPr dirty="0" sz="2400" spc="140">
                <a:latin typeface="Calibri"/>
                <a:cs typeface="Calibri"/>
              </a:rPr>
              <a:t>forecasting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60">
                <a:latin typeface="Calibri"/>
                <a:cs typeface="Calibri"/>
              </a:rPr>
              <a:t>accuracy.</a:t>
            </a:r>
            <a:endParaRPr sz="2400">
              <a:latin typeface="Calibri"/>
              <a:cs typeface="Calibri"/>
            </a:endParaRPr>
          </a:p>
          <a:p>
            <a:pPr marL="340360" indent="-325120">
              <a:lnSpc>
                <a:spcPct val="100000"/>
              </a:lnSpc>
              <a:spcBef>
                <a:spcPts val="2190"/>
              </a:spcBef>
              <a:buAutoNum type="arabicPeriod" startAt="5"/>
              <a:tabLst>
                <a:tab pos="340360" algn="l"/>
              </a:tabLst>
            </a:pPr>
            <a:r>
              <a:rPr dirty="0" sz="2400" spc="114">
                <a:latin typeface="Calibri"/>
                <a:cs typeface="Calibri"/>
              </a:rPr>
              <a:t>Future</a:t>
            </a:r>
            <a:r>
              <a:rPr dirty="0" sz="2400" spc="95">
                <a:latin typeface="Calibri"/>
                <a:cs typeface="Calibri"/>
              </a:rPr>
              <a:t> </a:t>
            </a:r>
            <a:r>
              <a:rPr dirty="0" sz="2400" spc="65">
                <a:latin typeface="Calibri"/>
                <a:cs typeface="Calibri"/>
              </a:rPr>
              <a:t>Integration:</a:t>
            </a:r>
            <a:endParaRPr sz="2400">
              <a:latin typeface="Calibri"/>
              <a:cs typeface="Calibri"/>
            </a:endParaRPr>
          </a:p>
          <a:p>
            <a:pPr marL="15240" marR="5080" indent="80645">
              <a:lnSpc>
                <a:spcPct val="114599"/>
              </a:lnSpc>
            </a:pPr>
            <a:r>
              <a:rPr dirty="0" sz="2400" spc="220">
                <a:latin typeface="Calibri"/>
                <a:cs typeface="Calibri"/>
              </a:rPr>
              <a:t>Once</a:t>
            </a:r>
            <a:r>
              <a:rPr dirty="0" sz="2400" spc="95">
                <a:latin typeface="Calibri"/>
                <a:cs typeface="Calibri"/>
              </a:rPr>
              <a:t> </a:t>
            </a:r>
            <a:r>
              <a:rPr dirty="0" sz="2400" spc="125">
                <a:latin typeface="Calibri"/>
                <a:cs typeface="Calibri"/>
              </a:rPr>
              <a:t>the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90">
                <a:latin typeface="Calibri"/>
                <a:cs typeface="Calibri"/>
              </a:rPr>
              <a:t>best</a:t>
            </a:r>
            <a:r>
              <a:rPr dirty="0" sz="2400" spc="95">
                <a:latin typeface="Calibri"/>
                <a:cs typeface="Calibri"/>
              </a:rPr>
              <a:t> </a:t>
            </a:r>
            <a:r>
              <a:rPr dirty="0" sz="2400" spc="145">
                <a:latin typeface="Calibri"/>
                <a:cs typeface="Calibri"/>
              </a:rPr>
              <a:t>model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35">
                <a:latin typeface="Calibri"/>
                <a:cs typeface="Calibri"/>
              </a:rPr>
              <a:t>is</a:t>
            </a:r>
            <a:r>
              <a:rPr dirty="0" sz="2400" spc="95">
                <a:latin typeface="Calibri"/>
                <a:cs typeface="Calibri"/>
              </a:rPr>
              <a:t> </a:t>
            </a:r>
            <a:r>
              <a:rPr dirty="0" sz="2400" spc="135">
                <a:latin typeface="Calibri"/>
                <a:cs typeface="Calibri"/>
              </a:rPr>
              <a:t>selected,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14">
                <a:latin typeface="Calibri"/>
                <a:cs typeface="Calibri"/>
              </a:rPr>
              <a:t>we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25">
                <a:latin typeface="Calibri"/>
                <a:cs typeface="Calibri"/>
              </a:rPr>
              <a:t>aim</a:t>
            </a:r>
            <a:r>
              <a:rPr dirty="0" sz="2400" spc="95">
                <a:latin typeface="Calibri"/>
                <a:cs typeface="Calibri"/>
              </a:rPr>
              <a:t> </a:t>
            </a:r>
            <a:r>
              <a:rPr dirty="0" sz="2400" spc="135">
                <a:latin typeface="Calibri"/>
                <a:cs typeface="Calibri"/>
              </a:rPr>
              <a:t>to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10">
                <a:latin typeface="Calibri"/>
                <a:cs typeface="Calibri"/>
              </a:rPr>
              <a:t>integrate</a:t>
            </a:r>
            <a:r>
              <a:rPr dirty="0" sz="2400" spc="95">
                <a:latin typeface="Calibri"/>
                <a:cs typeface="Calibri"/>
              </a:rPr>
              <a:t> </a:t>
            </a:r>
            <a:r>
              <a:rPr dirty="0" sz="2400" spc="70">
                <a:latin typeface="Calibri"/>
                <a:cs typeface="Calibri"/>
              </a:rPr>
              <a:t>it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95">
                <a:latin typeface="Calibri"/>
                <a:cs typeface="Calibri"/>
              </a:rPr>
              <a:t>into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14">
                <a:latin typeface="Calibri"/>
                <a:cs typeface="Calibri"/>
              </a:rPr>
              <a:t>an</a:t>
            </a:r>
            <a:r>
              <a:rPr dirty="0" sz="2400" spc="95">
                <a:latin typeface="Calibri"/>
                <a:cs typeface="Calibri"/>
              </a:rPr>
              <a:t> </a:t>
            </a:r>
            <a:r>
              <a:rPr dirty="0" sz="2400" spc="120">
                <a:latin typeface="Calibri"/>
                <a:cs typeface="Calibri"/>
              </a:rPr>
              <a:t>interactive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55">
                <a:latin typeface="Calibri"/>
                <a:cs typeface="Calibri"/>
              </a:rPr>
              <a:t>dashboard </a:t>
            </a:r>
            <a:r>
              <a:rPr dirty="0" sz="2400" spc="75">
                <a:latin typeface="Calibri"/>
                <a:cs typeface="Calibri"/>
              </a:rPr>
              <a:t>for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50">
                <a:latin typeface="Calibri"/>
                <a:cs typeface="Calibri"/>
              </a:rPr>
              <a:t>real-</a:t>
            </a:r>
            <a:r>
              <a:rPr dirty="0" sz="2400" spc="130">
                <a:latin typeface="Calibri"/>
                <a:cs typeface="Calibri"/>
              </a:rPr>
              <a:t>time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195">
                <a:latin typeface="Calibri"/>
                <a:cs typeface="Calibri"/>
              </a:rPr>
              <a:t>stock</a:t>
            </a:r>
            <a:r>
              <a:rPr dirty="0" sz="2400" spc="100">
                <a:latin typeface="Calibri"/>
                <a:cs typeface="Calibri"/>
              </a:rPr>
              <a:t> </a:t>
            </a:r>
            <a:r>
              <a:rPr dirty="0" sz="2400" spc="140">
                <a:latin typeface="Calibri"/>
                <a:cs typeface="Calibri"/>
              </a:rPr>
              <a:t>prediction</a:t>
            </a:r>
            <a:r>
              <a:rPr dirty="0" sz="2400" spc="105">
                <a:latin typeface="Calibri"/>
                <a:cs typeface="Calibri"/>
              </a:rPr>
              <a:t> </a:t>
            </a:r>
            <a:r>
              <a:rPr dirty="0" sz="2400" spc="70">
                <a:latin typeface="Calibri"/>
                <a:cs typeface="Calibri"/>
              </a:rPr>
              <a:t>visualization.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2095500" cy="10287000"/>
          </a:xfrm>
          <a:custGeom>
            <a:avLst/>
            <a:gdLst/>
            <a:ahLst/>
            <a:cxnLst/>
            <a:rect l="l" t="t" r="r" b="b"/>
            <a:pathLst>
              <a:path w="2095500" h="10287000">
                <a:moveTo>
                  <a:pt x="209547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2095474" y="0"/>
                </a:lnTo>
                <a:lnTo>
                  <a:pt x="2095474" y="10286999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5561965" cy="6569709"/>
            </a:xfrm>
            <a:custGeom>
              <a:avLst/>
              <a:gdLst/>
              <a:ahLst/>
              <a:cxnLst/>
              <a:rect l="l" t="t" r="r" b="b"/>
              <a:pathLst>
                <a:path w="5561965" h="6569709">
                  <a:moveTo>
                    <a:pt x="5371324" y="6569645"/>
                  </a:moveTo>
                  <a:lnTo>
                    <a:pt x="0" y="6569645"/>
                  </a:lnTo>
                  <a:lnTo>
                    <a:pt x="0" y="0"/>
                  </a:lnTo>
                  <a:lnTo>
                    <a:pt x="5561822" y="0"/>
                  </a:lnTo>
                  <a:lnTo>
                    <a:pt x="5561822" y="6379145"/>
                  </a:lnTo>
                  <a:lnTo>
                    <a:pt x="5547322" y="6452046"/>
                  </a:lnTo>
                  <a:lnTo>
                    <a:pt x="5506028" y="6513849"/>
                  </a:lnTo>
                  <a:lnTo>
                    <a:pt x="5444225" y="6555144"/>
                  </a:lnTo>
                  <a:lnTo>
                    <a:pt x="5371324" y="6569645"/>
                  </a:lnTo>
                  <a:close/>
                </a:path>
              </a:pathLst>
            </a:custGeom>
            <a:solidFill>
              <a:srgbClr val="EBEBEB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/>
          <p:nvPr/>
        </p:nvSpPr>
        <p:spPr>
          <a:xfrm>
            <a:off x="6895326" y="3293173"/>
            <a:ext cx="5942330" cy="4398645"/>
          </a:xfrm>
          <a:prstGeom prst="rect">
            <a:avLst/>
          </a:prstGeom>
        </p:spPr>
        <p:txBody>
          <a:bodyPr wrap="square" lIns="0" tIns="10350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815"/>
              </a:spcBef>
              <a:tabLst>
                <a:tab pos="1747520" algn="l"/>
                <a:tab pos="2199640" algn="l"/>
              </a:tabLst>
            </a:pPr>
            <a:r>
              <a:rPr dirty="0" sz="3500" spc="540" b="1">
                <a:solidFill>
                  <a:srgbClr val="FFBD58"/>
                </a:solidFill>
                <a:latin typeface="Calibri"/>
                <a:cs typeface="Calibri"/>
              </a:rPr>
              <a:t>NASLA</a:t>
            </a:r>
            <a:r>
              <a:rPr dirty="0" sz="3500" b="1">
                <a:solidFill>
                  <a:srgbClr val="FFBD58"/>
                </a:solidFill>
                <a:latin typeface="Calibri"/>
                <a:cs typeface="Calibri"/>
              </a:rPr>
              <a:t>	</a:t>
            </a:r>
            <a:r>
              <a:rPr dirty="0" sz="3500" spc="275" b="1">
                <a:solidFill>
                  <a:srgbClr val="FFBD58"/>
                </a:solidFill>
                <a:latin typeface="Calibri"/>
                <a:cs typeface="Calibri"/>
              </a:rPr>
              <a:t>K</a:t>
            </a:r>
            <a:r>
              <a:rPr dirty="0" sz="3500" b="1">
                <a:solidFill>
                  <a:srgbClr val="FFBD58"/>
                </a:solidFill>
                <a:latin typeface="Calibri"/>
                <a:cs typeface="Calibri"/>
              </a:rPr>
              <a:t>	</a:t>
            </a:r>
            <a:r>
              <a:rPr dirty="0" sz="3500" spc="320" b="1">
                <a:solidFill>
                  <a:srgbClr val="FFBD58"/>
                </a:solidFill>
                <a:latin typeface="Calibri"/>
                <a:cs typeface="Calibri"/>
              </a:rPr>
              <a:t>V</a:t>
            </a:r>
            <a:endParaRPr sz="3500">
              <a:latin typeface="Calibri"/>
              <a:cs typeface="Calibri"/>
            </a:endParaRPr>
          </a:p>
          <a:p>
            <a:pPr algn="ctr" marL="338455" marR="330835">
              <a:lnSpc>
                <a:spcPct val="117100"/>
              </a:lnSpc>
              <a:tabLst>
                <a:tab pos="2521585" algn="l"/>
                <a:tab pos="3407410" algn="l"/>
              </a:tabLst>
            </a:pPr>
            <a:r>
              <a:rPr dirty="0" sz="3500" spc="490" b="1">
                <a:solidFill>
                  <a:srgbClr val="FFBD58"/>
                </a:solidFill>
                <a:latin typeface="Calibri"/>
                <a:cs typeface="Calibri"/>
              </a:rPr>
              <a:t>GAURAV</a:t>
            </a:r>
            <a:r>
              <a:rPr dirty="0" sz="3500" b="1">
                <a:solidFill>
                  <a:srgbClr val="FFBD58"/>
                </a:solidFill>
                <a:latin typeface="Calibri"/>
                <a:cs typeface="Calibri"/>
              </a:rPr>
              <a:t>	</a:t>
            </a:r>
            <a:r>
              <a:rPr dirty="0" sz="3500" spc="495" b="1">
                <a:solidFill>
                  <a:srgbClr val="FFBD58"/>
                </a:solidFill>
                <a:latin typeface="Calibri"/>
                <a:cs typeface="Calibri"/>
              </a:rPr>
              <a:t>CHATURVEDI </a:t>
            </a:r>
            <a:r>
              <a:rPr dirty="0" sz="3500" spc="365" b="1">
                <a:solidFill>
                  <a:srgbClr val="FFBD58"/>
                </a:solidFill>
                <a:latin typeface="Calibri"/>
                <a:cs typeface="Calibri"/>
              </a:rPr>
              <a:t>MUHAMMED</a:t>
            </a:r>
            <a:r>
              <a:rPr dirty="0" sz="3500" b="1">
                <a:solidFill>
                  <a:srgbClr val="FFBD58"/>
                </a:solidFill>
                <a:latin typeface="Calibri"/>
                <a:cs typeface="Calibri"/>
              </a:rPr>
              <a:t>	</a:t>
            </a:r>
            <a:r>
              <a:rPr dirty="0" sz="3500" spc="450" b="1">
                <a:solidFill>
                  <a:srgbClr val="FFBD58"/>
                </a:solidFill>
                <a:latin typeface="Calibri"/>
                <a:cs typeface="Calibri"/>
              </a:rPr>
              <a:t>ASEEM</a:t>
            </a:r>
            <a:endParaRPr sz="35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720"/>
              </a:spcBef>
              <a:tabLst>
                <a:tab pos="3833495" algn="l"/>
              </a:tabLst>
            </a:pPr>
            <a:r>
              <a:rPr dirty="0" sz="3500" spc="509" b="1">
                <a:solidFill>
                  <a:srgbClr val="FFBD58"/>
                </a:solidFill>
                <a:latin typeface="Calibri"/>
                <a:cs typeface="Calibri"/>
              </a:rPr>
              <a:t>RAGHAVENDRA</a:t>
            </a:r>
            <a:r>
              <a:rPr dirty="0" sz="3500" b="1">
                <a:solidFill>
                  <a:srgbClr val="FFBD58"/>
                </a:solidFill>
                <a:latin typeface="Calibri"/>
                <a:cs typeface="Calibri"/>
              </a:rPr>
              <a:t>	</a:t>
            </a:r>
            <a:r>
              <a:rPr dirty="0" sz="3500" spc="204" b="1">
                <a:solidFill>
                  <a:srgbClr val="FFBD58"/>
                </a:solidFill>
                <a:latin typeface="Calibri"/>
                <a:cs typeface="Calibri"/>
              </a:rPr>
              <a:t>B</a:t>
            </a:r>
            <a:endParaRPr sz="3500">
              <a:latin typeface="Calibri"/>
              <a:cs typeface="Calibri"/>
            </a:endParaRPr>
          </a:p>
          <a:p>
            <a:pPr algn="just" marL="12700" marR="5080" indent="205104">
              <a:lnSpc>
                <a:spcPct val="117100"/>
              </a:lnSpc>
            </a:pPr>
            <a:r>
              <a:rPr dirty="0" sz="3500" spc="475" b="1">
                <a:solidFill>
                  <a:srgbClr val="FFBD58"/>
                </a:solidFill>
                <a:latin typeface="Calibri"/>
                <a:cs typeface="Calibri"/>
              </a:rPr>
              <a:t>PASHAM</a:t>
            </a:r>
            <a:r>
              <a:rPr dirty="0" sz="3500" spc="515" b="1">
                <a:solidFill>
                  <a:srgbClr val="FFBD58"/>
                </a:solidFill>
                <a:latin typeface="Calibri"/>
                <a:cs typeface="Calibri"/>
              </a:rPr>
              <a:t> </a:t>
            </a:r>
            <a:r>
              <a:rPr dirty="0" sz="3500" spc="459" b="1">
                <a:solidFill>
                  <a:srgbClr val="FFBD58"/>
                </a:solidFill>
                <a:latin typeface="Calibri"/>
                <a:cs typeface="Calibri"/>
              </a:rPr>
              <a:t>RAHUL</a:t>
            </a:r>
            <a:r>
              <a:rPr dirty="0" sz="3500" spc="520" b="1">
                <a:solidFill>
                  <a:srgbClr val="FFBD58"/>
                </a:solidFill>
                <a:latin typeface="Calibri"/>
                <a:cs typeface="Calibri"/>
              </a:rPr>
              <a:t> </a:t>
            </a:r>
            <a:r>
              <a:rPr dirty="0" sz="3500" spc="470" b="1">
                <a:solidFill>
                  <a:srgbClr val="FFBD58"/>
                </a:solidFill>
                <a:latin typeface="Calibri"/>
                <a:cs typeface="Calibri"/>
              </a:rPr>
              <a:t>REDDY </a:t>
            </a:r>
            <a:r>
              <a:rPr dirty="0" sz="3500" spc="365" b="1">
                <a:solidFill>
                  <a:srgbClr val="FFBD58"/>
                </a:solidFill>
                <a:latin typeface="Calibri"/>
                <a:cs typeface="Calibri"/>
              </a:rPr>
              <a:t>NITHIN</a:t>
            </a:r>
            <a:r>
              <a:rPr dirty="0" sz="3500" spc="520" b="1">
                <a:solidFill>
                  <a:srgbClr val="FFBD58"/>
                </a:solidFill>
                <a:latin typeface="Calibri"/>
                <a:cs typeface="Calibri"/>
              </a:rPr>
              <a:t> </a:t>
            </a:r>
            <a:r>
              <a:rPr dirty="0" sz="3500" spc="415" b="1">
                <a:solidFill>
                  <a:srgbClr val="FFBD58"/>
                </a:solidFill>
                <a:latin typeface="Calibri"/>
                <a:cs typeface="Calibri"/>
              </a:rPr>
              <a:t>SAI</a:t>
            </a:r>
            <a:r>
              <a:rPr dirty="0" sz="3500" spc="520" b="1">
                <a:solidFill>
                  <a:srgbClr val="FFBD58"/>
                </a:solidFill>
                <a:latin typeface="Calibri"/>
                <a:cs typeface="Calibri"/>
              </a:rPr>
              <a:t> </a:t>
            </a:r>
            <a:r>
              <a:rPr dirty="0" sz="3500" spc="415" b="1">
                <a:solidFill>
                  <a:srgbClr val="FFBD58"/>
                </a:solidFill>
                <a:latin typeface="Calibri"/>
                <a:cs typeface="Calibri"/>
              </a:rPr>
              <a:t>KOMATINENI </a:t>
            </a:r>
            <a:r>
              <a:rPr dirty="0" sz="3500" spc="520" b="1">
                <a:solidFill>
                  <a:srgbClr val="FFBD58"/>
                </a:solidFill>
                <a:latin typeface="Calibri"/>
                <a:cs typeface="Calibri"/>
              </a:rPr>
              <a:t>CHORAGUDI</a:t>
            </a:r>
            <a:r>
              <a:rPr dirty="0" sz="3500" spc="525" b="1">
                <a:solidFill>
                  <a:srgbClr val="FFBD58"/>
                </a:solidFill>
                <a:latin typeface="Calibri"/>
                <a:cs typeface="Calibri"/>
              </a:rPr>
              <a:t> </a:t>
            </a:r>
            <a:r>
              <a:rPr dirty="0" sz="3500" spc="370" b="1">
                <a:solidFill>
                  <a:srgbClr val="FFBD58"/>
                </a:solidFill>
                <a:latin typeface="Calibri"/>
                <a:cs typeface="Calibri"/>
              </a:rPr>
              <a:t>SRI</a:t>
            </a:r>
            <a:r>
              <a:rPr dirty="0" sz="3500" spc="530" b="1">
                <a:solidFill>
                  <a:srgbClr val="FFBD58"/>
                </a:solidFill>
                <a:latin typeface="Calibri"/>
                <a:cs typeface="Calibri"/>
              </a:rPr>
              <a:t> </a:t>
            </a:r>
            <a:r>
              <a:rPr dirty="0" sz="3500" spc="425" b="1">
                <a:solidFill>
                  <a:srgbClr val="FFBD58"/>
                </a:solidFill>
                <a:latin typeface="Calibri"/>
                <a:cs typeface="Calibri"/>
              </a:rPr>
              <a:t>SHIVANI</a:t>
            </a:r>
            <a:endParaRPr sz="3500">
              <a:latin typeface="Calibri"/>
              <a:cs typeface="Calibri"/>
            </a:endParaRPr>
          </a:p>
        </p:txBody>
      </p:sp>
      <p:sp>
        <p:nvSpPr>
          <p:cNvPr id="6" name="object 6" descr="$PPTXTitle"/>
          <p:cNvSpPr txBox="1">
            <a:spLocks noGrp="1"/>
          </p:cNvSpPr>
          <p:nvPr>
            <p:ph type="title"/>
          </p:nvPr>
        </p:nvSpPr>
        <p:spPr>
          <a:xfrm>
            <a:off x="2684393" y="2135713"/>
            <a:ext cx="1046480" cy="8178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200" spc="-645" b="0">
                <a:solidFill>
                  <a:srgbClr val="12181C"/>
                </a:solidFill>
                <a:latin typeface="Arial Black"/>
                <a:cs typeface="Arial Black"/>
              </a:rPr>
              <a:t>BY:</a:t>
            </a:r>
            <a:endParaRPr sz="52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513581" y="1613852"/>
              <a:ext cx="1649095" cy="0"/>
            </a:xfrm>
            <a:custGeom>
              <a:avLst/>
              <a:gdLst/>
              <a:ahLst/>
              <a:cxnLst/>
              <a:rect l="l" t="t" r="r" b="b"/>
              <a:pathLst>
                <a:path w="1649095" h="0">
                  <a:moveTo>
                    <a:pt x="0" y="0"/>
                  </a:moveTo>
                  <a:lnTo>
                    <a:pt x="1648872" y="0"/>
                  </a:lnTo>
                </a:path>
              </a:pathLst>
            </a:custGeom>
            <a:ln w="28574">
              <a:solidFill>
                <a:srgbClr val="FFBD5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 descr="$PPTXTitle"/>
          <p:cNvSpPr txBox="1">
            <a:spLocks noGrp="1"/>
          </p:cNvSpPr>
          <p:nvPr>
            <p:ph type="title"/>
          </p:nvPr>
        </p:nvSpPr>
        <p:spPr>
          <a:xfrm>
            <a:off x="5360741" y="4412031"/>
            <a:ext cx="6071235" cy="251650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ts val="9810"/>
              </a:lnSpc>
              <a:spcBef>
                <a:spcPts val="90"/>
              </a:spcBef>
            </a:pPr>
            <a:r>
              <a:rPr dirty="0" sz="8550" spc="675">
                <a:solidFill>
                  <a:srgbClr val="FFFFFF"/>
                </a:solidFill>
              </a:rPr>
              <a:t>THANK</a:t>
            </a:r>
            <a:endParaRPr sz="8550"/>
          </a:p>
          <a:p>
            <a:pPr marL="3782695">
              <a:lnSpc>
                <a:spcPts val="9810"/>
              </a:lnSpc>
            </a:pPr>
            <a:r>
              <a:rPr dirty="0" sz="8550" spc="650">
                <a:solidFill>
                  <a:srgbClr val="FFBD58"/>
                </a:solidFill>
              </a:rPr>
              <a:t>YOU</a:t>
            </a:r>
            <a:endParaRPr sz="8550"/>
          </a:p>
        </p:txBody>
      </p:sp>
      <p:sp>
        <p:nvSpPr>
          <p:cNvPr id="6" name="object 6"/>
          <p:cNvSpPr/>
          <p:nvPr/>
        </p:nvSpPr>
        <p:spPr>
          <a:xfrm>
            <a:off x="4437439" y="9138284"/>
            <a:ext cx="13850619" cy="0"/>
          </a:xfrm>
          <a:custGeom>
            <a:avLst/>
            <a:gdLst/>
            <a:ahLst/>
            <a:cxnLst/>
            <a:rect l="l" t="t" r="r" b="b"/>
            <a:pathLst>
              <a:path w="13850619" h="0">
                <a:moveTo>
                  <a:pt x="0" y="0"/>
                </a:moveTo>
                <a:lnTo>
                  <a:pt x="13850558" y="0"/>
                </a:lnTo>
              </a:path>
            </a:pathLst>
          </a:custGeom>
          <a:ln w="28574">
            <a:solidFill>
              <a:srgbClr val="FFBD58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9430" y="6460708"/>
            <a:ext cx="6563359" cy="2025650"/>
          </a:xfrm>
          <a:prstGeom prst="rect">
            <a:avLst/>
          </a:prstGeom>
        </p:spPr>
        <p:txBody>
          <a:bodyPr wrap="square" lIns="0" tIns="622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90"/>
              </a:spcBef>
            </a:pPr>
            <a:r>
              <a:rPr dirty="0" sz="2300" spc="180">
                <a:latin typeface="Calibri"/>
                <a:cs typeface="Calibri"/>
              </a:rPr>
              <a:t>EDA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70">
                <a:latin typeface="Calibri"/>
                <a:cs typeface="Calibri"/>
              </a:rPr>
              <a:t>stands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75">
                <a:latin typeface="Calibri"/>
                <a:cs typeface="Calibri"/>
              </a:rPr>
              <a:t>for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Exploratory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40">
                <a:latin typeface="Calibri"/>
                <a:cs typeface="Calibri"/>
              </a:rPr>
              <a:t>Data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30">
                <a:latin typeface="Calibri"/>
                <a:cs typeface="Calibri"/>
              </a:rPr>
              <a:t>Analysis</a:t>
            </a:r>
            <a:endParaRPr sz="2300">
              <a:latin typeface="Calibri"/>
              <a:cs typeface="Calibri"/>
            </a:endParaRPr>
          </a:p>
          <a:p>
            <a:pPr marL="12700" marR="106680">
              <a:lnSpc>
                <a:spcPct val="114100"/>
              </a:lnSpc>
            </a:pPr>
            <a:r>
              <a:rPr dirty="0" sz="2300" spc="130">
                <a:latin typeface="Calibri"/>
                <a:cs typeface="Calibri"/>
              </a:rPr>
              <a:t>The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50">
                <a:latin typeface="Calibri"/>
                <a:cs typeface="Calibri"/>
              </a:rPr>
              <a:t>initial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90">
                <a:latin typeface="Calibri"/>
                <a:cs typeface="Calibri"/>
              </a:rPr>
              <a:t>process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0">
                <a:latin typeface="Calibri"/>
                <a:cs typeface="Calibri"/>
              </a:rPr>
              <a:t>of </a:t>
            </a:r>
            <a:r>
              <a:rPr dirty="0" sz="2300" spc="110">
                <a:latin typeface="Calibri"/>
                <a:cs typeface="Calibri"/>
              </a:rPr>
              <a:t>investigating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65">
                <a:latin typeface="Calibri"/>
                <a:cs typeface="Calibri"/>
              </a:rPr>
              <a:t>datasets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5">
                <a:latin typeface="Calibri"/>
                <a:cs typeface="Calibri"/>
              </a:rPr>
              <a:t>and </a:t>
            </a:r>
            <a:r>
              <a:rPr dirty="0" sz="2300" spc="75">
                <a:latin typeface="Calibri"/>
                <a:cs typeface="Calibri"/>
              </a:rPr>
              <a:t>their</a:t>
            </a:r>
            <a:r>
              <a:rPr dirty="0" sz="2300" spc="90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main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characteristics.</a:t>
            </a:r>
            <a:endParaRPr sz="2300">
              <a:latin typeface="Calibri"/>
              <a:cs typeface="Calibri"/>
            </a:endParaRPr>
          </a:p>
          <a:p>
            <a:pPr marL="12700" marR="5080">
              <a:lnSpc>
                <a:spcPct val="114100"/>
              </a:lnSpc>
            </a:pPr>
            <a:r>
              <a:rPr dirty="0" sz="2300">
                <a:latin typeface="Calibri"/>
                <a:cs typeface="Calibri"/>
              </a:rPr>
              <a:t>It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involves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00">
                <a:latin typeface="Calibri"/>
                <a:cs typeface="Calibri"/>
              </a:rPr>
              <a:t>exploring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data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before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00">
                <a:latin typeface="Calibri"/>
                <a:cs typeface="Calibri"/>
              </a:rPr>
              <a:t>building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45">
                <a:latin typeface="Calibri"/>
                <a:cs typeface="Calibri"/>
              </a:rPr>
              <a:t>models </a:t>
            </a:r>
            <a:r>
              <a:rPr dirty="0" sz="2300" spc="120">
                <a:latin typeface="Calibri"/>
                <a:cs typeface="Calibri"/>
              </a:rPr>
              <a:t>to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ensure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accuracy,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45">
                <a:latin typeface="Calibri"/>
                <a:cs typeface="Calibri"/>
              </a:rPr>
              <a:t>consistency,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and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90">
                <a:latin typeface="Calibri"/>
                <a:cs typeface="Calibri"/>
              </a:rPr>
              <a:t>relevance.</a:t>
            </a:r>
            <a:endParaRPr sz="2300">
              <a:latin typeface="Calibri"/>
              <a:cs typeface="Calibri"/>
            </a:endParaRPr>
          </a:p>
        </p:txBody>
      </p:sp>
      <p:sp>
        <p:nvSpPr>
          <p:cNvPr id="3" name="object 3" descr="$PPTXTitle"/>
          <p:cNvSpPr txBox="1">
            <a:spLocks noGrp="1"/>
          </p:cNvSpPr>
          <p:nvPr>
            <p:ph type="title"/>
          </p:nvPr>
        </p:nvSpPr>
        <p:spPr>
          <a:xfrm>
            <a:off x="1016000" y="3939888"/>
            <a:ext cx="6386830" cy="11379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300" spc="650">
                <a:solidFill>
                  <a:srgbClr val="FFFFFF"/>
                </a:solidFill>
              </a:rPr>
              <a:t>WHAT</a:t>
            </a:r>
            <a:r>
              <a:rPr dirty="0" sz="7300" spc="95">
                <a:solidFill>
                  <a:srgbClr val="FFFFFF"/>
                </a:solidFill>
              </a:rPr>
              <a:t> </a:t>
            </a:r>
            <a:r>
              <a:rPr dirty="0" sz="7300" spc="425">
                <a:solidFill>
                  <a:srgbClr val="FFFFFF"/>
                </a:solidFill>
              </a:rPr>
              <a:t>IS</a:t>
            </a:r>
            <a:r>
              <a:rPr dirty="0" sz="7300" spc="95">
                <a:solidFill>
                  <a:srgbClr val="FFFFFF"/>
                </a:solidFill>
              </a:rPr>
              <a:t> </a:t>
            </a:r>
            <a:r>
              <a:rPr dirty="0" sz="7300" spc="550">
                <a:solidFill>
                  <a:srgbClr val="FFFFFF"/>
                </a:solidFill>
              </a:rPr>
              <a:t>EDA?</a:t>
            </a:r>
            <a:endParaRPr sz="7300"/>
          </a:p>
        </p:txBody>
      </p:sp>
      <p:sp>
        <p:nvSpPr>
          <p:cNvPr id="4" name="object 4"/>
          <p:cNvSpPr txBox="1"/>
          <p:nvPr/>
        </p:nvSpPr>
        <p:spPr>
          <a:xfrm>
            <a:off x="8523231" y="6152141"/>
            <a:ext cx="7247890" cy="28879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65735">
              <a:lnSpc>
                <a:spcPct val="100000"/>
              </a:lnSpc>
              <a:spcBef>
                <a:spcPts val="100"/>
              </a:spcBef>
            </a:pPr>
            <a:r>
              <a:rPr dirty="0" sz="2500" spc="200" b="1">
                <a:latin typeface="Calibri"/>
                <a:cs typeface="Calibri"/>
              </a:rPr>
              <a:t>EDA</a:t>
            </a:r>
            <a:r>
              <a:rPr dirty="0" sz="2500" spc="40" b="1">
                <a:latin typeface="Calibri"/>
                <a:cs typeface="Calibri"/>
              </a:rPr>
              <a:t> </a:t>
            </a:r>
            <a:r>
              <a:rPr dirty="0" sz="2500" spc="229" b="1">
                <a:latin typeface="Calibri"/>
                <a:cs typeface="Calibri"/>
              </a:rPr>
              <a:t>HELPS</a:t>
            </a:r>
            <a:r>
              <a:rPr dirty="0" sz="2500" spc="40" b="1">
                <a:latin typeface="Calibri"/>
                <a:cs typeface="Calibri"/>
              </a:rPr>
              <a:t> </a:t>
            </a:r>
            <a:r>
              <a:rPr dirty="0" sz="2500" spc="-25" b="1">
                <a:latin typeface="Calibri"/>
                <a:cs typeface="Calibri"/>
              </a:rPr>
              <a:t>IN:</a:t>
            </a:r>
            <a:endParaRPr sz="2500">
              <a:latin typeface="Calibri"/>
              <a:cs typeface="Calibri"/>
            </a:endParaRPr>
          </a:p>
          <a:p>
            <a:pPr marL="191135" marR="5080" indent="-14604">
              <a:lnSpc>
                <a:spcPct val="154900"/>
              </a:lnSpc>
              <a:spcBef>
                <a:spcPts val="800"/>
              </a:spcBef>
            </a:pPr>
            <a:r>
              <a:rPr dirty="0" sz="1900" spc="250">
                <a:latin typeface="Calibri"/>
                <a:cs typeface="Calibri"/>
              </a:rPr>
              <a:t>UNDERSTANDING</a:t>
            </a:r>
            <a:r>
              <a:rPr dirty="0" sz="1900" spc="430">
                <a:latin typeface="Calibri"/>
                <a:cs typeface="Calibri"/>
              </a:rPr>
              <a:t> </a:t>
            </a:r>
            <a:r>
              <a:rPr dirty="0" sz="1900" spc="175">
                <a:latin typeface="Calibri"/>
                <a:cs typeface="Calibri"/>
              </a:rPr>
              <a:t>DATA</a:t>
            </a:r>
            <a:r>
              <a:rPr dirty="0" sz="1900" spc="430">
                <a:latin typeface="Calibri"/>
                <a:cs typeface="Calibri"/>
              </a:rPr>
              <a:t> </a:t>
            </a:r>
            <a:r>
              <a:rPr dirty="0" sz="1900" spc="270">
                <a:latin typeface="Calibri"/>
                <a:cs typeface="Calibri"/>
              </a:rPr>
              <a:t>STRUCTURE</a:t>
            </a:r>
            <a:r>
              <a:rPr dirty="0" sz="1900" spc="434">
                <a:latin typeface="Calibri"/>
                <a:cs typeface="Calibri"/>
              </a:rPr>
              <a:t> </a:t>
            </a:r>
            <a:r>
              <a:rPr dirty="0" sz="1900" spc="235">
                <a:latin typeface="Calibri"/>
                <a:cs typeface="Calibri"/>
              </a:rPr>
              <a:t>AND</a:t>
            </a:r>
            <a:r>
              <a:rPr dirty="0" sz="1900" spc="430">
                <a:latin typeface="Calibri"/>
                <a:cs typeface="Calibri"/>
              </a:rPr>
              <a:t> </a:t>
            </a:r>
            <a:r>
              <a:rPr dirty="0" sz="1900" spc="225">
                <a:latin typeface="Calibri"/>
                <a:cs typeface="Calibri"/>
              </a:rPr>
              <a:t>DISTRIBUTION </a:t>
            </a:r>
            <a:r>
              <a:rPr dirty="0" sz="1900" spc="290">
                <a:latin typeface="Calibri"/>
                <a:cs typeface="Calibri"/>
              </a:rPr>
              <a:t>DETECTING</a:t>
            </a:r>
            <a:r>
              <a:rPr dirty="0" sz="1900" spc="425">
                <a:latin typeface="Calibri"/>
                <a:cs typeface="Calibri"/>
              </a:rPr>
              <a:t> </a:t>
            </a:r>
            <a:r>
              <a:rPr dirty="0" sz="1900" spc="235">
                <a:latin typeface="Calibri"/>
                <a:cs typeface="Calibri"/>
              </a:rPr>
              <a:t>MISSING</a:t>
            </a:r>
            <a:r>
              <a:rPr dirty="0" sz="1900" spc="430">
                <a:latin typeface="Calibri"/>
                <a:cs typeface="Calibri"/>
              </a:rPr>
              <a:t> </a:t>
            </a:r>
            <a:r>
              <a:rPr dirty="0" sz="1900" spc="250">
                <a:latin typeface="Calibri"/>
                <a:cs typeface="Calibri"/>
              </a:rPr>
              <a:t>VALUES</a:t>
            </a:r>
            <a:r>
              <a:rPr dirty="0" sz="1900" spc="425">
                <a:latin typeface="Calibri"/>
                <a:cs typeface="Calibri"/>
              </a:rPr>
              <a:t> </a:t>
            </a:r>
            <a:r>
              <a:rPr dirty="0" sz="1900" spc="229">
                <a:latin typeface="Calibri"/>
                <a:cs typeface="Calibri"/>
              </a:rPr>
              <a:t>OR</a:t>
            </a:r>
            <a:r>
              <a:rPr dirty="0" sz="1900" spc="430">
                <a:latin typeface="Calibri"/>
                <a:cs typeface="Calibri"/>
              </a:rPr>
              <a:t> </a:t>
            </a:r>
            <a:r>
              <a:rPr dirty="0" sz="1900" spc="254">
                <a:latin typeface="Calibri"/>
                <a:cs typeface="Calibri"/>
              </a:rPr>
              <a:t>OUTLIERS</a:t>
            </a:r>
            <a:endParaRPr sz="1900">
              <a:latin typeface="Calibri"/>
              <a:cs typeface="Calibri"/>
            </a:endParaRPr>
          </a:p>
          <a:p>
            <a:pPr marL="702945" marR="1622425" indent="-456565">
              <a:lnSpc>
                <a:spcPct val="115100"/>
              </a:lnSpc>
              <a:spcBef>
                <a:spcPts val="894"/>
              </a:spcBef>
            </a:pPr>
            <a:r>
              <a:rPr dirty="0" sz="1900" spc="290">
                <a:latin typeface="Calibri"/>
                <a:cs typeface="Calibri"/>
              </a:rPr>
              <a:t>DISCOVERING</a:t>
            </a:r>
            <a:r>
              <a:rPr dirty="0" sz="1900" spc="430">
                <a:latin typeface="Calibri"/>
                <a:cs typeface="Calibri"/>
              </a:rPr>
              <a:t> </a:t>
            </a:r>
            <a:r>
              <a:rPr dirty="0" sz="1900" spc="215">
                <a:latin typeface="Calibri"/>
                <a:cs typeface="Calibri"/>
              </a:rPr>
              <a:t>PATTERNS,</a:t>
            </a:r>
            <a:r>
              <a:rPr dirty="0" sz="1900" spc="434">
                <a:latin typeface="Calibri"/>
                <a:cs typeface="Calibri"/>
              </a:rPr>
              <a:t> </a:t>
            </a:r>
            <a:r>
              <a:rPr dirty="0" sz="1900" spc="265">
                <a:latin typeface="Calibri"/>
                <a:cs typeface="Calibri"/>
              </a:rPr>
              <a:t>CORRELATIONS, </a:t>
            </a:r>
            <a:r>
              <a:rPr dirty="0" sz="1900" spc="235">
                <a:latin typeface="Calibri"/>
                <a:cs typeface="Calibri"/>
              </a:rPr>
              <a:t>AND</a:t>
            </a:r>
            <a:r>
              <a:rPr dirty="0" sz="1900" spc="409">
                <a:latin typeface="Calibri"/>
                <a:cs typeface="Calibri"/>
              </a:rPr>
              <a:t> </a:t>
            </a:r>
            <a:r>
              <a:rPr dirty="0" sz="1900" spc="265">
                <a:latin typeface="Calibri"/>
                <a:cs typeface="Calibri"/>
              </a:rPr>
              <a:t>RELATIONSHIPS</a:t>
            </a:r>
            <a:r>
              <a:rPr dirty="0" sz="1900" spc="415">
                <a:latin typeface="Calibri"/>
                <a:cs typeface="Calibri"/>
              </a:rPr>
              <a:t> </a:t>
            </a:r>
            <a:r>
              <a:rPr dirty="0" sz="1900" spc="100">
                <a:latin typeface="Calibri"/>
                <a:cs typeface="Calibri"/>
              </a:rPr>
              <a:t>IN</a:t>
            </a:r>
            <a:r>
              <a:rPr dirty="0" sz="1900" spc="415">
                <a:latin typeface="Calibri"/>
                <a:cs typeface="Calibri"/>
              </a:rPr>
              <a:t> </a:t>
            </a:r>
            <a:r>
              <a:rPr dirty="0" sz="1900" spc="229">
                <a:latin typeface="Calibri"/>
                <a:cs typeface="Calibri"/>
              </a:rPr>
              <a:t>VARIABLES.</a:t>
            </a:r>
            <a:endParaRPr sz="1900">
              <a:latin typeface="Calibri"/>
              <a:cs typeface="Calibri"/>
            </a:endParaRPr>
          </a:p>
          <a:p>
            <a:pPr marL="1372870" marR="222250" indent="-1360805">
              <a:lnSpc>
                <a:spcPct val="115100"/>
              </a:lnSpc>
              <a:spcBef>
                <a:spcPts val="280"/>
              </a:spcBef>
            </a:pPr>
            <a:r>
              <a:rPr dirty="0" sz="1900" spc="250">
                <a:latin typeface="Calibri"/>
                <a:cs typeface="Calibri"/>
              </a:rPr>
              <a:t>UNDERSTAND</a:t>
            </a:r>
            <a:r>
              <a:rPr dirty="0" sz="1900" spc="425">
                <a:latin typeface="Calibri"/>
                <a:cs typeface="Calibri"/>
              </a:rPr>
              <a:t> </a:t>
            </a:r>
            <a:r>
              <a:rPr dirty="0" sz="1900" spc="229">
                <a:latin typeface="Calibri"/>
                <a:cs typeface="Calibri"/>
              </a:rPr>
              <a:t>HIDDEN</a:t>
            </a:r>
            <a:r>
              <a:rPr dirty="0" sz="1900" spc="425">
                <a:latin typeface="Calibri"/>
                <a:cs typeface="Calibri"/>
              </a:rPr>
              <a:t> </a:t>
            </a:r>
            <a:r>
              <a:rPr dirty="0" sz="1900" spc="215">
                <a:latin typeface="Calibri"/>
                <a:cs typeface="Calibri"/>
              </a:rPr>
              <a:t>PATTERNS,</a:t>
            </a:r>
            <a:r>
              <a:rPr dirty="0" sz="1900" spc="430">
                <a:latin typeface="Calibri"/>
                <a:cs typeface="Calibri"/>
              </a:rPr>
              <a:t> </a:t>
            </a:r>
            <a:r>
              <a:rPr dirty="0" sz="1900" spc="310">
                <a:latin typeface="Calibri"/>
                <a:cs typeface="Calibri"/>
              </a:rPr>
              <a:t>DETECT</a:t>
            </a:r>
            <a:r>
              <a:rPr dirty="0" sz="1900" spc="425">
                <a:latin typeface="Calibri"/>
                <a:cs typeface="Calibri"/>
              </a:rPr>
              <a:t> </a:t>
            </a:r>
            <a:r>
              <a:rPr dirty="0" sz="1900" spc="235">
                <a:latin typeface="Calibri"/>
                <a:cs typeface="Calibri"/>
              </a:rPr>
              <a:t>ANOMALIES, AND</a:t>
            </a:r>
            <a:r>
              <a:rPr dirty="0" sz="1900" spc="420">
                <a:latin typeface="Calibri"/>
                <a:cs typeface="Calibri"/>
              </a:rPr>
              <a:t> </a:t>
            </a:r>
            <a:r>
              <a:rPr dirty="0" sz="1900" spc="275">
                <a:latin typeface="Calibri"/>
                <a:cs typeface="Calibri"/>
              </a:rPr>
              <a:t>TEST</a:t>
            </a:r>
            <a:r>
              <a:rPr dirty="0" sz="1900" spc="425">
                <a:latin typeface="Calibri"/>
                <a:cs typeface="Calibri"/>
              </a:rPr>
              <a:t> </a:t>
            </a:r>
            <a:r>
              <a:rPr dirty="0" sz="1900" spc="270">
                <a:latin typeface="Calibri"/>
                <a:cs typeface="Calibri"/>
              </a:rPr>
              <a:t>ASSUMPTIONS</a:t>
            </a:r>
            <a:r>
              <a:rPr dirty="0" sz="1900" spc="420">
                <a:latin typeface="Calibri"/>
                <a:cs typeface="Calibri"/>
              </a:rPr>
              <a:t> </a:t>
            </a:r>
            <a:r>
              <a:rPr dirty="0" sz="1900" spc="100">
                <a:latin typeface="Calibri"/>
                <a:cs typeface="Calibri"/>
              </a:rPr>
              <a:t>IN</a:t>
            </a:r>
            <a:r>
              <a:rPr dirty="0" sz="1900" spc="425">
                <a:latin typeface="Calibri"/>
                <a:cs typeface="Calibri"/>
              </a:rPr>
              <a:t> </a:t>
            </a:r>
            <a:r>
              <a:rPr dirty="0" sz="1900" spc="140">
                <a:latin typeface="Calibri"/>
                <a:cs typeface="Calibri"/>
              </a:rPr>
              <a:t>DATA.</a:t>
            </a:r>
            <a:endParaRPr sz="1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13581" y="1613852"/>
            <a:ext cx="1649095" cy="0"/>
          </a:xfrm>
          <a:custGeom>
            <a:avLst/>
            <a:gdLst/>
            <a:ahLst/>
            <a:cxnLst/>
            <a:rect l="l" t="t" r="r" b="b"/>
            <a:pathLst>
              <a:path w="1649095" h="0">
                <a:moveTo>
                  <a:pt x="0" y="0"/>
                </a:moveTo>
                <a:lnTo>
                  <a:pt x="1648872" y="0"/>
                </a:lnTo>
              </a:path>
            </a:pathLst>
          </a:custGeom>
          <a:ln w="28574">
            <a:solidFill>
              <a:srgbClr val="FFBD5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437439" y="9138284"/>
            <a:ext cx="13850619" cy="0"/>
          </a:xfrm>
          <a:custGeom>
            <a:avLst/>
            <a:gdLst/>
            <a:ahLst/>
            <a:cxnLst/>
            <a:rect l="l" t="t" r="r" b="b"/>
            <a:pathLst>
              <a:path w="13850619" h="0">
                <a:moveTo>
                  <a:pt x="0" y="0"/>
                </a:moveTo>
                <a:lnTo>
                  <a:pt x="13850558" y="0"/>
                </a:lnTo>
              </a:path>
            </a:pathLst>
          </a:custGeom>
          <a:ln w="28574">
            <a:solidFill>
              <a:srgbClr val="FFBD58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79206" y="2279186"/>
            <a:ext cx="7410449" cy="5724524"/>
          </a:xfrm>
          <a:prstGeom prst="rect">
            <a:avLst/>
          </a:prstGeom>
        </p:spPr>
      </p:pic>
      <p:sp>
        <p:nvSpPr>
          <p:cNvPr id="5" name="object 5" descr="$PPTXTitle"/>
          <p:cNvSpPr txBox="1">
            <a:spLocks noGrp="1"/>
          </p:cNvSpPr>
          <p:nvPr>
            <p:ph type="title"/>
          </p:nvPr>
        </p:nvSpPr>
        <p:spPr>
          <a:xfrm>
            <a:off x="1148118" y="3123475"/>
            <a:ext cx="7743825" cy="44577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750" b="0">
                <a:latin typeface="Calibri"/>
                <a:cs typeface="Calibri"/>
              </a:rPr>
              <a:t>In</a:t>
            </a:r>
            <a:r>
              <a:rPr dirty="0" sz="2750" spc="130" b="0">
                <a:latin typeface="Calibri"/>
                <a:cs typeface="Calibri"/>
              </a:rPr>
              <a:t> </a:t>
            </a:r>
            <a:r>
              <a:rPr dirty="0" sz="2750" spc="100" b="0">
                <a:latin typeface="Calibri"/>
                <a:cs typeface="Calibri"/>
              </a:rPr>
              <a:t>our</a:t>
            </a:r>
            <a:r>
              <a:rPr dirty="0" sz="2750" spc="120" b="0">
                <a:latin typeface="Calibri"/>
                <a:cs typeface="Calibri"/>
              </a:rPr>
              <a:t> </a:t>
            </a:r>
            <a:r>
              <a:rPr dirty="0" sz="2750" spc="225" b="0">
                <a:latin typeface="Calibri"/>
                <a:cs typeface="Calibri"/>
              </a:rPr>
              <a:t>stock</a:t>
            </a:r>
            <a:r>
              <a:rPr dirty="0" sz="2750" spc="125" b="0">
                <a:latin typeface="Calibri"/>
                <a:cs typeface="Calibri"/>
              </a:rPr>
              <a:t> </a:t>
            </a:r>
            <a:r>
              <a:rPr dirty="0" sz="2750" spc="150" b="0">
                <a:latin typeface="Calibri"/>
                <a:cs typeface="Calibri"/>
              </a:rPr>
              <a:t>market</a:t>
            </a:r>
            <a:r>
              <a:rPr dirty="0" sz="2750" spc="125" b="0">
                <a:latin typeface="Calibri"/>
                <a:cs typeface="Calibri"/>
              </a:rPr>
              <a:t> </a:t>
            </a:r>
            <a:r>
              <a:rPr dirty="0" sz="2750" spc="120" b="0">
                <a:latin typeface="Calibri"/>
                <a:cs typeface="Calibri"/>
              </a:rPr>
              <a:t>analysis,</a:t>
            </a:r>
            <a:r>
              <a:rPr dirty="0" sz="2750" spc="125" b="0">
                <a:latin typeface="Calibri"/>
                <a:cs typeface="Calibri"/>
              </a:rPr>
              <a:t> </a:t>
            </a:r>
            <a:r>
              <a:rPr dirty="0" sz="2750" spc="220" b="0">
                <a:latin typeface="Calibri"/>
                <a:cs typeface="Calibri"/>
              </a:rPr>
              <a:t>EDA</a:t>
            </a:r>
            <a:r>
              <a:rPr dirty="0" sz="2750" spc="125" b="0">
                <a:latin typeface="Calibri"/>
                <a:cs typeface="Calibri"/>
              </a:rPr>
              <a:t> </a:t>
            </a:r>
            <a:r>
              <a:rPr dirty="0" sz="2750" spc="160" b="0">
                <a:latin typeface="Calibri"/>
                <a:cs typeface="Calibri"/>
              </a:rPr>
              <a:t>is</a:t>
            </a:r>
            <a:r>
              <a:rPr dirty="0" sz="2750" spc="120" b="0">
                <a:latin typeface="Calibri"/>
                <a:cs typeface="Calibri"/>
              </a:rPr>
              <a:t> </a:t>
            </a:r>
            <a:r>
              <a:rPr dirty="0" sz="2750" spc="155" b="0">
                <a:latin typeface="Calibri"/>
                <a:cs typeface="Calibri"/>
              </a:rPr>
              <a:t>essential</a:t>
            </a:r>
            <a:r>
              <a:rPr dirty="0" sz="2750" spc="125" b="0">
                <a:latin typeface="Calibri"/>
                <a:cs typeface="Calibri"/>
              </a:rPr>
              <a:t> </a:t>
            </a:r>
            <a:r>
              <a:rPr dirty="0" sz="2750" spc="-25" b="0">
                <a:latin typeface="Calibri"/>
                <a:cs typeface="Calibri"/>
              </a:rPr>
              <a:t>to:</a:t>
            </a:r>
            <a:endParaRPr sz="275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5956" y="3999631"/>
            <a:ext cx="108137" cy="108137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650428" y="3747977"/>
            <a:ext cx="8458200" cy="31235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692785">
              <a:lnSpc>
                <a:spcPct val="114300"/>
              </a:lnSpc>
              <a:spcBef>
                <a:spcPts val="95"/>
              </a:spcBef>
            </a:pPr>
            <a:r>
              <a:rPr dirty="0" sz="2750" spc="125">
                <a:latin typeface="Calibri"/>
                <a:cs typeface="Calibri"/>
              </a:rPr>
              <a:t>Identify</a:t>
            </a:r>
            <a:r>
              <a:rPr dirty="0" sz="2750" spc="130">
                <a:latin typeface="Calibri"/>
                <a:cs typeface="Calibri"/>
              </a:rPr>
              <a:t> </a:t>
            </a:r>
            <a:r>
              <a:rPr dirty="0" sz="2750" spc="170">
                <a:latin typeface="Calibri"/>
                <a:cs typeface="Calibri"/>
              </a:rPr>
              <a:t>trends</a:t>
            </a:r>
            <a:r>
              <a:rPr dirty="0" sz="2750" spc="135">
                <a:latin typeface="Calibri"/>
                <a:cs typeface="Calibri"/>
              </a:rPr>
              <a:t> </a:t>
            </a:r>
            <a:r>
              <a:rPr dirty="0" sz="2750" spc="180">
                <a:latin typeface="Calibri"/>
                <a:cs typeface="Calibri"/>
              </a:rPr>
              <a:t>and</a:t>
            </a:r>
            <a:r>
              <a:rPr dirty="0" sz="2750" spc="130">
                <a:latin typeface="Calibri"/>
                <a:cs typeface="Calibri"/>
              </a:rPr>
              <a:t> </a:t>
            </a:r>
            <a:r>
              <a:rPr dirty="0" sz="2750" spc="135">
                <a:latin typeface="Calibri"/>
                <a:cs typeface="Calibri"/>
              </a:rPr>
              <a:t>relationships </a:t>
            </a:r>
            <a:r>
              <a:rPr dirty="0" sz="2750" spc="170">
                <a:latin typeface="Calibri"/>
                <a:cs typeface="Calibri"/>
              </a:rPr>
              <a:t>between</a:t>
            </a:r>
            <a:r>
              <a:rPr dirty="0" sz="2750" spc="135">
                <a:latin typeface="Calibri"/>
                <a:cs typeface="Calibri"/>
              </a:rPr>
              <a:t> </a:t>
            </a:r>
            <a:r>
              <a:rPr dirty="0" sz="2750" spc="215">
                <a:latin typeface="Calibri"/>
                <a:cs typeface="Calibri"/>
              </a:rPr>
              <a:t>stock </a:t>
            </a:r>
            <a:r>
              <a:rPr dirty="0" sz="2750" spc="100">
                <a:latin typeface="Calibri"/>
                <a:cs typeface="Calibri"/>
              </a:rPr>
              <a:t>variables.</a:t>
            </a:r>
            <a:endParaRPr sz="27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dirty="0" sz="2750" spc="160">
                <a:latin typeface="Calibri"/>
                <a:cs typeface="Calibri"/>
              </a:rPr>
              <a:t>Understand</a:t>
            </a:r>
            <a:r>
              <a:rPr dirty="0" sz="2750" spc="114">
                <a:latin typeface="Calibri"/>
                <a:cs typeface="Calibri"/>
              </a:rPr>
              <a:t> </a:t>
            </a:r>
            <a:r>
              <a:rPr dirty="0" sz="2750" spc="150">
                <a:latin typeface="Calibri"/>
                <a:cs typeface="Calibri"/>
              </a:rPr>
              <a:t>market</a:t>
            </a:r>
            <a:r>
              <a:rPr dirty="0" sz="2750" spc="120">
                <a:latin typeface="Calibri"/>
                <a:cs typeface="Calibri"/>
              </a:rPr>
              <a:t> </a:t>
            </a:r>
            <a:r>
              <a:rPr dirty="0" sz="2750" spc="145">
                <a:latin typeface="Calibri"/>
                <a:cs typeface="Calibri"/>
              </a:rPr>
              <a:t>behavior</a:t>
            </a:r>
            <a:r>
              <a:rPr dirty="0" sz="2750" spc="114">
                <a:latin typeface="Calibri"/>
                <a:cs typeface="Calibri"/>
              </a:rPr>
              <a:t> </a:t>
            </a:r>
            <a:r>
              <a:rPr dirty="0" sz="2750" spc="180">
                <a:latin typeface="Calibri"/>
                <a:cs typeface="Calibri"/>
              </a:rPr>
              <a:t>and</a:t>
            </a:r>
            <a:r>
              <a:rPr dirty="0" sz="2750" spc="120">
                <a:latin typeface="Calibri"/>
                <a:cs typeface="Calibri"/>
              </a:rPr>
              <a:t> </a:t>
            </a:r>
            <a:r>
              <a:rPr dirty="0" sz="2750" spc="70">
                <a:latin typeface="Calibri"/>
                <a:cs typeface="Calibri"/>
              </a:rPr>
              <a:t>volatility.</a:t>
            </a:r>
            <a:endParaRPr sz="2750">
              <a:latin typeface="Calibri"/>
              <a:cs typeface="Calibri"/>
            </a:endParaRPr>
          </a:p>
          <a:p>
            <a:pPr marL="12700" marR="5080">
              <a:lnSpc>
                <a:spcPct val="114300"/>
              </a:lnSpc>
              <a:spcBef>
                <a:spcPts val="1964"/>
              </a:spcBef>
            </a:pPr>
            <a:r>
              <a:rPr dirty="0" sz="2750" spc="114">
                <a:latin typeface="Calibri"/>
                <a:cs typeface="Calibri"/>
              </a:rPr>
              <a:t>Make</a:t>
            </a:r>
            <a:r>
              <a:rPr dirty="0" sz="2750" spc="110">
                <a:latin typeface="Calibri"/>
                <a:cs typeface="Calibri"/>
              </a:rPr>
              <a:t> </a:t>
            </a:r>
            <a:r>
              <a:rPr dirty="0" sz="2750" spc="160">
                <a:latin typeface="Calibri"/>
                <a:cs typeface="Calibri"/>
              </a:rPr>
              <a:t>better</a:t>
            </a:r>
            <a:r>
              <a:rPr dirty="0" sz="2750" spc="110">
                <a:latin typeface="Calibri"/>
                <a:cs typeface="Calibri"/>
              </a:rPr>
              <a:t> </a:t>
            </a:r>
            <a:r>
              <a:rPr dirty="0" sz="2750" spc="165">
                <a:latin typeface="Calibri"/>
                <a:cs typeface="Calibri"/>
              </a:rPr>
              <a:t>investment</a:t>
            </a:r>
            <a:r>
              <a:rPr dirty="0" sz="2750" spc="110">
                <a:latin typeface="Calibri"/>
                <a:cs typeface="Calibri"/>
              </a:rPr>
              <a:t> </a:t>
            </a:r>
            <a:r>
              <a:rPr dirty="0" sz="2750" spc="175">
                <a:latin typeface="Calibri"/>
                <a:cs typeface="Calibri"/>
              </a:rPr>
              <a:t>predictions</a:t>
            </a:r>
            <a:r>
              <a:rPr dirty="0" sz="2750" spc="110">
                <a:latin typeface="Calibri"/>
                <a:cs typeface="Calibri"/>
              </a:rPr>
              <a:t> </a:t>
            </a:r>
            <a:r>
              <a:rPr dirty="0" sz="2750" spc="240">
                <a:latin typeface="Calibri"/>
                <a:cs typeface="Calibri"/>
              </a:rPr>
              <a:t>based</a:t>
            </a:r>
            <a:r>
              <a:rPr dirty="0" sz="2750" spc="110">
                <a:latin typeface="Calibri"/>
                <a:cs typeface="Calibri"/>
              </a:rPr>
              <a:t> </a:t>
            </a:r>
            <a:r>
              <a:rPr dirty="0" sz="2750" spc="140">
                <a:latin typeface="Calibri"/>
                <a:cs typeface="Calibri"/>
              </a:rPr>
              <a:t>on</a:t>
            </a:r>
            <a:r>
              <a:rPr dirty="0" sz="2750" spc="110">
                <a:latin typeface="Calibri"/>
                <a:cs typeface="Calibri"/>
              </a:rPr>
              <a:t> </a:t>
            </a:r>
            <a:r>
              <a:rPr dirty="0" sz="2750" spc="250">
                <a:latin typeface="Calibri"/>
                <a:cs typeface="Calibri"/>
              </a:rPr>
              <a:t>data-</a:t>
            </a:r>
            <a:r>
              <a:rPr dirty="0" sz="2750" spc="135">
                <a:latin typeface="Calibri"/>
                <a:cs typeface="Calibri"/>
              </a:rPr>
              <a:t>driven</a:t>
            </a:r>
            <a:r>
              <a:rPr dirty="0" sz="2750" spc="120">
                <a:latin typeface="Calibri"/>
                <a:cs typeface="Calibri"/>
              </a:rPr>
              <a:t> </a:t>
            </a:r>
            <a:r>
              <a:rPr dirty="0" sz="2750" spc="105">
                <a:latin typeface="Calibri"/>
                <a:cs typeface="Calibri"/>
              </a:rPr>
              <a:t>insights.</a:t>
            </a:r>
            <a:endParaRPr sz="27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95"/>
              </a:spcBef>
            </a:pPr>
            <a:r>
              <a:rPr dirty="0" sz="2750" spc="125">
                <a:latin typeface="Calibri"/>
                <a:cs typeface="Calibri"/>
              </a:rPr>
              <a:t>Identifies</a:t>
            </a:r>
            <a:r>
              <a:rPr dirty="0" sz="2750" spc="120">
                <a:latin typeface="Calibri"/>
                <a:cs typeface="Calibri"/>
              </a:rPr>
              <a:t> </a:t>
            </a:r>
            <a:r>
              <a:rPr dirty="0" sz="2750" spc="135">
                <a:latin typeface="Calibri"/>
                <a:cs typeface="Calibri"/>
              </a:rPr>
              <a:t>Outliers</a:t>
            </a:r>
            <a:r>
              <a:rPr dirty="0" sz="2750" spc="125">
                <a:latin typeface="Calibri"/>
                <a:cs typeface="Calibri"/>
              </a:rPr>
              <a:t> </a:t>
            </a:r>
            <a:r>
              <a:rPr dirty="0" sz="2750" spc="95">
                <a:latin typeface="Calibri"/>
                <a:cs typeface="Calibri"/>
              </a:rPr>
              <a:t>or</a:t>
            </a:r>
            <a:r>
              <a:rPr dirty="0" sz="2750" spc="125">
                <a:latin typeface="Calibri"/>
                <a:cs typeface="Calibri"/>
              </a:rPr>
              <a:t> </a:t>
            </a:r>
            <a:r>
              <a:rPr dirty="0" sz="2750" spc="150">
                <a:latin typeface="Calibri"/>
                <a:cs typeface="Calibri"/>
              </a:rPr>
              <a:t>Anomalies</a:t>
            </a:r>
            <a:endParaRPr sz="2750">
              <a:latin typeface="Calibri"/>
              <a:cs typeface="Calibri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45956" y="4967474"/>
            <a:ext cx="108137" cy="108137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45956" y="5695869"/>
            <a:ext cx="108137" cy="108137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141267" y="2231593"/>
            <a:ext cx="8840470" cy="406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440940" algn="l"/>
                <a:tab pos="3028315" algn="l"/>
                <a:tab pos="3835400" algn="l"/>
                <a:tab pos="4309110" algn="l"/>
                <a:tab pos="5610860" algn="l"/>
                <a:tab pos="7161530" algn="l"/>
              </a:tabLst>
            </a:pPr>
            <a:r>
              <a:rPr dirty="0" sz="2500" spc="360" b="1">
                <a:latin typeface="Calibri"/>
                <a:cs typeface="Calibri"/>
              </a:rPr>
              <a:t>IMPORTANCE</a:t>
            </a:r>
            <a:r>
              <a:rPr dirty="0" sz="2500" b="1">
                <a:latin typeface="Calibri"/>
                <a:cs typeface="Calibri"/>
              </a:rPr>
              <a:t>	</a:t>
            </a:r>
            <a:r>
              <a:rPr dirty="0" sz="2500" spc="335" b="1">
                <a:latin typeface="Calibri"/>
                <a:cs typeface="Calibri"/>
              </a:rPr>
              <a:t>OF</a:t>
            </a:r>
            <a:r>
              <a:rPr dirty="0" sz="2500" b="1">
                <a:latin typeface="Calibri"/>
                <a:cs typeface="Calibri"/>
              </a:rPr>
              <a:t>	</a:t>
            </a:r>
            <a:r>
              <a:rPr dirty="0" sz="2500" spc="290" b="1">
                <a:latin typeface="Calibri"/>
                <a:cs typeface="Calibri"/>
              </a:rPr>
              <a:t>EDA</a:t>
            </a:r>
            <a:r>
              <a:rPr dirty="0" sz="2500" b="1">
                <a:latin typeface="Calibri"/>
                <a:cs typeface="Calibri"/>
              </a:rPr>
              <a:t>	</a:t>
            </a:r>
            <a:r>
              <a:rPr dirty="0" sz="2500" spc="155" b="1">
                <a:latin typeface="Calibri"/>
                <a:cs typeface="Calibri"/>
              </a:rPr>
              <a:t>IN</a:t>
            </a:r>
            <a:r>
              <a:rPr dirty="0" sz="2500" b="1">
                <a:latin typeface="Calibri"/>
                <a:cs typeface="Calibri"/>
              </a:rPr>
              <a:t>	</a:t>
            </a:r>
            <a:r>
              <a:rPr dirty="0" sz="2500" spc="450" b="1">
                <a:latin typeface="Calibri"/>
                <a:cs typeface="Calibri"/>
              </a:rPr>
              <a:t>STOCK</a:t>
            </a:r>
            <a:r>
              <a:rPr dirty="0" sz="2500" b="1">
                <a:latin typeface="Calibri"/>
                <a:cs typeface="Calibri"/>
              </a:rPr>
              <a:t>	</a:t>
            </a:r>
            <a:r>
              <a:rPr dirty="0" sz="2500" spc="345" b="1">
                <a:latin typeface="Calibri"/>
                <a:cs typeface="Calibri"/>
              </a:rPr>
              <a:t>MARKET</a:t>
            </a:r>
            <a:r>
              <a:rPr dirty="0" sz="2500" b="1">
                <a:latin typeface="Calibri"/>
                <a:cs typeface="Calibri"/>
              </a:rPr>
              <a:t>	</a:t>
            </a:r>
            <a:r>
              <a:rPr dirty="0" sz="2500" spc="355" b="1">
                <a:latin typeface="Calibri"/>
                <a:cs typeface="Calibri"/>
              </a:rPr>
              <a:t>ANALYSIS</a:t>
            </a:r>
            <a:endParaRPr sz="2500">
              <a:latin typeface="Calibri"/>
              <a:cs typeface="Calibri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5956" y="6618646"/>
            <a:ext cx="108137" cy="1081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16097" y="9344000"/>
            <a:ext cx="13850619" cy="0"/>
          </a:xfrm>
          <a:custGeom>
            <a:avLst/>
            <a:gdLst/>
            <a:ahLst/>
            <a:cxnLst/>
            <a:rect l="l" t="t" r="r" b="b"/>
            <a:pathLst>
              <a:path w="13850619" h="0">
                <a:moveTo>
                  <a:pt x="0" y="0"/>
                </a:moveTo>
                <a:lnTo>
                  <a:pt x="13850558" y="0"/>
                </a:lnTo>
              </a:path>
            </a:pathLst>
          </a:custGeom>
          <a:ln w="28574">
            <a:solidFill>
              <a:srgbClr val="FFBD5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513581" y="1613852"/>
            <a:ext cx="1649095" cy="0"/>
          </a:xfrm>
          <a:custGeom>
            <a:avLst/>
            <a:gdLst/>
            <a:ahLst/>
            <a:cxnLst/>
            <a:rect l="l" t="t" r="r" b="b"/>
            <a:pathLst>
              <a:path w="1649095" h="0">
                <a:moveTo>
                  <a:pt x="0" y="0"/>
                </a:moveTo>
                <a:lnTo>
                  <a:pt x="1648872" y="0"/>
                </a:lnTo>
              </a:path>
            </a:pathLst>
          </a:custGeom>
          <a:ln w="28574">
            <a:solidFill>
              <a:srgbClr val="FFBD58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4" name="object 4"/>
          <p:cNvGrpSpPr/>
          <p:nvPr/>
        </p:nvGrpSpPr>
        <p:grpSpPr>
          <a:xfrm>
            <a:off x="9758149" y="0"/>
            <a:ext cx="8477250" cy="9184640"/>
            <a:chOff x="9758149" y="0"/>
            <a:chExt cx="8477250" cy="918464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758149" y="0"/>
              <a:ext cx="8477249" cy="591502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758149" y="5793503"/>
              <a:ext cx="8467724" cy="3390900"/>
            </a:xfrm>
            <a:prstGeom prst="rect">
              <a:avLst/>
            </a:prstGeom>
          </p:spPr>
        </p:pic>
      </p:grp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39185" y="2929254"/>
            <a:ext cx="85725" cy="857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39185" y="3710304"/>
            <a:ext cx="85725" cy="857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20135" y="5719852"/>
            <a:ext cx="85725" cy="8572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20135" y="6091327"/>
            <a:ext cx="85725" cy="857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20135" y="6462802"/>
            <a:ext cx="85725" cy="8572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20135" y="6834277"/>
            <a:ext cx="85725" cy="85724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1500881" y="2001808"/>
            <a:ext cx="7105015" cy="50228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50" b="1">
                <a:latin typeface="Calibri"/>
                <a:cs typeface="Calibri"/>
              </a:rPr>
              <a:t>OUR</a:t>
            </a:r>
            <a:r>
              <a:rPr dirty="0" sz="2400" spc="35" b="1">
                <a:latin typeface="Calibri"/>
                <a:cs typeface="Calibri"/>
              </a:rPr>
              <a:t> </a:t>
            </a:r>
            <a:r>
              <a:rPr dirty="0" sz="2400" spc="225" b="1">
                <a:latin typeface="Calibri"/>
                <a:cs typeface="Calibri"/>
              </a:rPr>
              <a:t>DATASET</a:t>
            </a:r>
            <a:r>
              <a:rPr dirty="0" sz="2400" spc="40" b="1">
                <a:latin typeface="Calibri"/>
                <a:cs typeface="Calibri"/>
              </a:rPr>
              <a:t> </a:t>
            </a:r>
            <a:r>
              <a:rPr dirty="0" sz="2400" spc="180" b="1">
                <a:latin typeface="Calibri"/>
                <a:cs typeface="Calibri"/>
              </a:rPr>
              <a:t>OVERVIEW</a:t>
            </a:r>
            <a:endParaRPr sz="2400">
              <a:latin typeface="Calibri"/>
              <a:cs typeface="Calibri"/>
            </a:endParaRPr>
          </a:p>
          <a:p>
            <a:pPr marL="174625" marR="548005">
              <a:lnSpc>
                <a:spcPct val="116500"/>
              </a:lnSpc>
              <a:spcBef>
                <a:spcPts val="2660"/>
              </a:spcBef>
            </a:pPr>
            <a:r>
              <a:rPr dirty="0" sz="2200" spc="145">
                <a:latin typeface="Calibri"/>
                <a:cs typeface="Calibri"/>
              </a:rPr>
              <a:t>Dataset</a:t>
            </a:r>
            <a:r>
              <a:rPr dirty="0" sz="2200" spc="95">
                <a:latin typeface="Calibri"/>
                <a:cs typeface="Calibri"/>
              </a:rPr>
              <a:t> </a:t>
            </a:r>
            <a:r>
              <a:rPr dirty="0" sz="2200" spc="75">
                <a:latin typeface="Calibri"/>
                <a:cs typeface="Calibri"/>
              </a:rPr>
              <a:t>Name:</a:t>
            </a:r>
            <a:r>
              <a:rPr dirty="0" sz="2200" spc="100">
                <a:latin typeface="Calibri"/>
                <a:cs typeface="Calibri"/>
              </a:rPr>
              <a:t> </a:t>
            </a:r>
            <a:r>
              <a:rPr dirty="0" sz="2200" spc="155">
                <a:latin typeface="Calibri"/>
                <a:cs typeface="Calibri"/>
              </a:rPr>
              <a:t>AAPL.csv</a:t>
            </a:r>
            <a:r>
              <a:rPr dirty="0" sz="2200" spc="100">
                <a:latin typeface="Calibri"/>
                <a:cs typeface="Calibri"/>
              </a:rPr>
              <a:t> </a:t>
            </a:r>
            <a:r>
              <a:rPr dirty="0" sz="2200" spc="145">
                <a:latin typeface="Calibri"/>
                <a:cs typeface="Calibri"/>
              </a:rPr>
              <a:t>(Apple</a:t>
            </a:r>
            <a:r>
              <a:rPr dirty="0" sz="2200" spc="100">
                <a:latin typeface="Calibri"/>
                <a:cs typeface="Calibri"/>
              </a:rPr>
              <a:t> </a:t>
            </a:r>
            <a:r>
              <a:rPr dirty="0" sz="2200" spc="60">
                <a:latin typeface="Calibri"/>
                <a:cs typeface="Calibri"/>
              </a:rPr>
              <a:t>Inc.</a:t>
            </a:r>
            <a:r>
              <a:rPr dirty="0" sz="2200" spc="100">
                <a:latin typeface="Calibri"/>
                <a:cs typeface="Calibri"/>
              </a:rPr>
              <a:t> </a:t>
            </a:r>
            <a:r>
              <a:rPr dirty="0" sz="2200" spc="180">
                <a:latin typeface="Calibri"/>
                <a:cs typeface="Calibri"/>
              </a:rPr>
              <a:t>Stock</a:t>
            </a:r>
            <a:r>
              <a:rPr dirty="0" sz="2200" spc="100">
                <a:latin typeface="Calibri"/>
                <a:cs typeface="Calibri"/>
              </a:rPr>
              <a:t> </a:t>
            </a:r>
            <a:r>
              <a:rPr dirty="0" sz="2200" spc="65">
                <a:latin typeface="Calibri"/>
                <a:cs typeface="Calibri"/>
              </a:rPr>
              <a:t>Market </a:t>
            </a:r>
            <a:r>
              <a:rPr dirty="0" sz="2200" spc="135">
                <a:latin typeface="Calibri"/>
                <a:cs typeface="Calibri"/>
              </a:rPr>
              <a:t>Dataset)</a:t>
            </a:r>
            <a:endParaRPr sz="2200">
              <a:latin typeface="Calibri"/>
              <a:cs typeface="Calibri"/>
            </a:endParaRPr>
          </a:p>
          <a:p>
            <a:pPr marL="174625" marR="5080">
              <a:lnSpc>
                <a:spcPct val="116500"/>
              </a:lnSpc>
            </a:pPr>
            <a:r>
              <a:rPr dirty="0" sz="2200" spc="100">
                <a:latin typeface="Calibri"/>
                <a:cs typeface="Calibri"/>
              </a:rPr>
              <a:t>Purpose: </a:t>
            </a:r>
            <a:r>
              <a:rPr dirty="0" sz="2200" spc="140">
                <a:latin typeface="Calibri"/>
                <a:cs typeface="Calibri"/>
              </a:rPr>
              <a:t>To</a:t>
            </a:r>
            <a:r>
              <a:rPr dirty="0" sz="2200" spc="105">
                <a:latin typeface="Calibri"/>
                <a:cs typeface="Calibri"/>
              </a:rPr>
              <a:t> </a:t>
            </a:r>
            <a:r>
              <a:rPr dirty="0" sz="2200" spc="114">
                <a:latin typeface="Calibri"/>
                <a:cs typeface="Calibri"/>
              </a:rPr>
              <a:t>analyze</a:t>
            </a:r>
            <a:r>
              <a:rPr dirty="0" sz="2200" spc="105">
                <a:latin typeface="Calibri"/>
                <a:cs typeface="Calibri"/>
              </a:rPr>
              <a:t> </a:t>
            </a:r>
            <a:r>
              <a:rPr dirty="0" sz="2200" spc="125">
                <a:latin typeface="Calibri"/>
                <a:cs typeface="Calibri"/>
              </a:rPr>
              <a:t>Apple’s</a:t>
            </a:r>
            <a:r>
              <a:rPr dirty="0" sz="2200" spc="105">
                <a:latin typeface="Calibri"/>
                <a:cs typeface="Calibri"/>
              </a:rPr>
              <a:t> </a:t>
            </a:r>
            <a:r>
              <a:rPr dirty="0" sz="2200" spc="175">
                <a:latin typeface="Calibri"/>
                <a:cs typeface="Calibri"/>
              </a:rPr>
              <a:t>stock</a:t>
            </a:r>
            <a:r>
              <a:rPr dirty="0" sz="2200" spc="105">
                <a:latin typeface="Calibri"/>
                <a:cs typeface="Calibri"/>
              </a:rPr>
              <a:t> </a:t>
            </a:r>
            <a:r>
              <a:rPr dirty="0" sz="2200" spc="130">
                <a:latin typeface="Calibri"/>
                <a:cs typeface="Calibri"/>
              </a:rPr>
              <a:t>performance</a:t>
            </a:r>
            <a:r>
              <a:rPr dirty="0" sz="2200" spc="105">
                <a:latin typeface="Calibri"/>
                <a:cs typeface="Calibri"/>
              </a:rPr>
              <a:t> </a:t>
            </a:r>
            <a:r>
              <a:rPr dirty="0" sz="2200" spc="80">
                <a:latin typeface="Calibri"/>
                <a:cs typeface="Calibri"/>
              </a:rPr>
              <a:t>from </a:t>
            </a:r>
            <a:r>
              <a:rPr dirty="0" sz="2200" spc="55">
                <a:latin typeface="Calibri"/>
                <a:cs typeface="Calibri"/>
              </a:rPr>
              <a:t>2012</a:t>
            </a:r>
            <a:r>
              <a:rPr dirty="0" sz="2200" spc="125">
                <a:latin typeface="Calibri"/>
                <a:cs typeface="Calibri"/>
              </a:rPr>
              <a:t> </a:t>
            </a:r>
            <a:r>
              <a:rPr dirty="0" sz="2200" spc="120">
                <a:latin typeface="Calibri"/>
                <a:cs typeface="Calibri"/>
              </a:rPr>
              <a:t>to</a:t>
            </a:r>
            <a:r>
              <a:rPr dirty="0" sz="2200" spc="125">
                <a:latin typeface="Calibri"/>
                <a:cs typeface="Calibri"/>
              </a:rPr>
              <a:t> </a:t>
            </a:r>
            <a:r>
              <a:rPr dirty="0" sz="2200">
                <a:latin typeface="Calibri"/>
                <a:cs typeface="Calibri"/>
              </a:rPr>
              <a:t>2019,</a:t>
            </a:r>
            <a:r>
              <a:rPr dirty="0" sz="2200" spc="125">
                <a:latin typeface="Calibri"/>
                <a:cs typeface="Calibri"/>
              </a:rPr>
              <a:t> </a:t>
            </a:r>
            <a:r>
              <a:rPr dirty="0" sz="2200" spc="170">
                <a:latin typeface="Calibri"/>
                <a:cs typeface="Calibri"/>
              </a:rPr>
              <a:t>detect</a:t>
            </a:r>
            <a:r>
              <a:rPr dirty="0" sz="2200" spc="125">
                <a:latin typeface="Calibri"/>
                <a:cs typeface="Calibri"/>
              </a:rPr>
              <a:t> </a:t>
            </a:r>
            <a:r>
              <a:rPr dirty="0" sz="2200" spc="90">
                <a:latin typeface="Calibri"/>
                <a:cs typeface="Calibri"/>
              </a:rPr>
              <a:t>trends,</a:t>
            </a:r>
            <a:r>
              <a:rPr dirty="0" sz="2200" spc="130">
                <a:latin typeface="Calibri"/>
                <a:cs typeface="Calibri"/>
              </a:rPr>
              <a:t> </a:t>
            </a:r>
            <a:r>
              <a:rPr dirty="0" sz="2200" spc="150">
                <a:latin typeface="Calibri"/>
                <a:cs typeface="Calibri"/>
              </a:rPr>
              <a:t>and</a:t>
            </a:r>
            <a:r>
              <a:rPr dirty="0" sz="2200" spc="125">
                <a:latin typeface="Calibri"/>
                <a:cs typeface="Calibri"/>
              </a:rPr>
              <a:t> </a:t>
            </a:r>
            <a:r>
              <a:rPr dirty="0" sz="2200" spc="110">
                <a:latin typeface="Calibri"/>
                <a:cs typeface="Calibri"/>
              </a:rPr>
              <a:t>explore</a:t>
            </a:r>
            <a:r>
              <a:rPr dirty="0" sz="2200" spc="125">
                <a:latin typeface="Calibri"/>
                <a:cs typeface="Calibri"/>
              </a:rPr>
              <a:t> </a:t>
            </a:r>
            <a:r>
              <a:rPr dirty="0" sz="2200" spc="100">
                <a:latin typeface="Calibri"/>
                <a:cs typeface="Calibri"/>
              </a:rPr>
              <a:t>relationships </a:t>
            </a:r>
            <a:r>
              <a:rPr dirty="0" sz="2200" spc="130">
                <a:latin typeface="Calibri"/>
                <a:cs typeface="Calibri"/>
              </a:rPr>
              <a:t>between</a:t>
            </a:r>
            <a:r>
              <a:rPr dirty="0" sz="2200" spc="90">
                <a:latin typeface="Calibri"/>
                <a:cs typeface="Calibri"/>
              </a:rPr>
              <a:t> </a:t>
            </a:r>
            <a:r>
              <a:rPr dirty="0" sz="2200" spc="114">
                <a:latin typeface="Calibri"/>
                <a:cs typeface="Calibri"/>
              </a:rPr>
              <a:t>variables</a:t>
            </a:r>
            <a:r>
              <a:rPr dirty="0" sz="2200" spc="95">
                <a:latin typeface="Calibri"/>
                <a:cs typeface="Calibri"/>
              </a:rPr>
              <a:t> </a:t>
            </a:r>
            <a:r>
              <a:rPr dirty="0" sz="2200" spc="125">
                <a:latin typeface="Calibri"/>
                <a:cs typeface="Calibri"/>
              </a:rPr>
              <a:t>using</a:t>
            </a:r>
            <a:r>
              <a:rPr dirty="0" sz="2200" spc="95">
                <a:latin typeface="Calibri"/>
                <a:cs typeface="Calibri"/>
              </a:rPr>
              <a:t> </a:t>
            </a:r>
            <a:r>
              <a:rPr dirty="0" sz="2200" spc="70">
                <a:latin typeface="Calibri"/>
                <a:cs typeface="Calibri"/>
              </a:rPr>
              <a:t>EDA.</a:t>
            </a:r>
            <a:endParaRPr sz="2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485"/>
              </a:spcBef>
            </a:pPr>
            <a:r>
              <a:rPr dirty="0" sz="1800" spc="80" b="1">
                <a:latin typeface="Calibri"/>
                <a:cs typeface="Calibri"/>
              </a:rPr>
              <a:t>TIME</a:t>
            </a:r>
            <a:r>
              <a:rPr dirty="0" sz="1800" spc="25" b="1">
                <a:latin typeface="Calibri"/>
                <a:cs typeface="Calibri"/>
              </a:rPr>
              <a:t> </a:t>
            </a:r>
            <a:r>
              <a:rPr dirty="0" sz="1800" spc="120" b="1">
                <a:latin typeface="Calibri"/>
                <a:cs typeface="Calibri"/>
              </a:rPr>
              <a:t>PERIOD</a:t>
            </a:r>
            <a:r>
              <a:rPr dirty="0" sz="1800" spc="25" b="1">
                <a:latin typeface="Calibri"/>
                <a:cs typeface="Calibri"/>
              </a:rPr>
              <a:t> </a:t>
            </a:r>
            <a:r>
              <a:rPr dirty="0" sz="1800" spc="175" b="1">
                <a:latin typeface="Calibri"/>
                <a:cs typeface="Calibri"/>
              </a:rPr>
              <a:t>COVERED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endParaRPr sz="1800">
              <a:latin typeface="Calibri"/>
              <a:cs typeface="Calibri"/>
            </a:endParaRPr>
          </a:p>
          <a:p>
            <a:pPr marL="153035">
              <a:lnSpc>
                <a:spcPct val="100000"/>
              </a:lnSpc>
            </a:pPr>
            <a:r>
              <a:rPr dirty="0" sz="2100" spc="70">
                <a:latin typeface="Calibri"/>
                <a:cs typeface="Calibri"/>
              </a:rPr>
              <a:t>From:</a:t>
            </a:r>
            <a:r>
              <a:rPr dirty="0" sz="2100" spc="90">
                <a:latin typeface="Calibri"/>
                <a:cs typeface="Calibri"/>
              </a:rPr>
              <a:t> </a:t>
            </a:r>
            <a:r>
              <a:rPr dirty="0" sz="2100" spc="150">
                <a:latin typeface="Calibri"/>
                <a:cs typeface="Calibri"/>
              </a:rPr>
              <a:t>January</a:t>
            </a:r>
            <a:r>
              <a:rPr dirty="0" sz="2100" spc="90">
                <a:latin typeface="Calibri"/>
                <a:cs typeface="Calibri"/>
              </a:rPr>
              <a:t> </a:t>
            </a:r>
            <a:r>
              <a:rPr dirty="0" sz="2100">
                <a:latin typeface="Calibri"/>
                <a:cs typeface="Calibri"/>
              </a:rPr>
              <a:t>3,</a:t>
            </a:r>
            <a:r>
              <a:rPr dirty="0" sz="2100" spc="90">
                <a:latin typeface="Calibri"/>
                <a:cs typeface="Calibri"/>
              </a:rPr>
              <a:t> </a:t>
            </a:r>
            <a:r>
              <a:rPr dirty="0" sz="2100" spc="35">
                <a:latin typeface="Calibri"/>
                <a:cs typeface="Calibri"/>
              </a:rPr>
              <a:t>2012</a:t>
            </a:r>
            <a:endParaRPr sz="2100">
              <a:latin typeface="Calibri"/>
              <a:cs typeface="Calibri"/>
            </a:endParaRPr>
          </a:p>
          <a:p>
            <a:pPr marL="153035" marR="3911600">
              <a:lnSpc>
                <a:spcPct val="116100"/>
              </a:lnSpc>
            </a:pPr>
            <a:r>
              <a:rPr dirty="0" sz="2100">
                <a:latin typeface="Calibri"/>
                <a:cs typeface="Calibri"/>
              </a:rPr>
              <a:t>To:</a:t>
            </a:r>
            <a:r>
              <a:rPr dirty="0" sz="2100" spc="130">
                <a:latin typeface="Calibri"/>
                <a:cs typeface="Calibri"/>
              </a:rPr>
              <a:t> </a:t>
            </a:r>
            <a:r>
              <a:rPr dirty="0" sz="2100" spc="160">
                <a:latin typeface="Calibri"/>
                <a:cs typeface="Calibri"/>
              </a:rPr>
              <a:t>December</a:t>
            </a:r>
            <a:r>
              <a:rPr dirty="0" sz="2100" spc="135">
                <a:latin typeface="Calibri"/>
                <a:cs typeface="Calibri"/>
              </a:rPr>
              <a:t> </a:t>
            </a:r>
            <a:r>
              <a:rPr dirty="0" sz="2100" spc="130">
                <a:latin typeface="Calibri"/>
                <a:cs typeface="Calibri"/>
              </a:rPr>
              <a:t>30,</a:t>
            </a:r>
            <a:r>
              <a:rPr dirty="0" sz="2100" spc="135">
                <a:latin typeface="Calibri"/>
                <a:cs typeface="Calibri"/>
              </a:rPr>
              <a:t> </a:t>
            </a:r>
            <a:r>
              <a:rPr dirty="0" sz="2100" spc="65">
                <a:latin typeface="Calibri"/>
                <a:cs typeface="Calibri"/>
              </a:rPr>
              <a:t>2019 </a:t>
            </a:r>
            <a:r>
              <a:rPr dirty="0" sz="2100" spc="95">
                <a:latin typeface="Calibri"/>
                <a:cs typeface="Calibri"/>
              </a:rPr>
              <a:t>Total</a:t>
            </a:r>
            <a:r>
              <a:rPr dirty="0" sz="2100" spc="50">
                <a:latin typeface="Calibri"/>
                <a:cs typeface="Calibri"/>
              </a:rPr>
              <a:t> </a:t>
            </a:r>
            <a:r>
              <a:rPr dirty="0" sz="2100" spc="120">
                <a:latin typeface="Calibri"/>
                <a:cs typeface="Calibri"/>
              </a:rPr>
              <a:t>Records:</a:t>
            </a:r>
            <a:r>
              <a:rPr dirty="0" sz="2100" spc="50">
                <a:latin typeface="Calibri"/>
                <a:cs typeface="Calibri"/>
              </a:rPr>
              <a:t> </a:t>
            </a:r>
            <a:r>
              <a:rPr dirty="0" sz="2100" spc="-80">
                <a:latin typeface="Calibri"/>
                <a:cs typeface="Calibri"/>
              </a:rPr>
              <a:t>2,011</a:t>
            </a:r>
            <a:r>
              <a:rPr dirty="0" sz="2100" spc="55">
                <a:latin typeface="Calibri"/>
                <a:cs typeface="Calibri"/>
              </a:rPr>
              <a:t> </a:t>
            </a:r>
            <a:r>
              <a:rPr dirty="0" sz="2100" spc="90">
                <a:latin typeface="Calibri"/>
                <a:cs typeface="Calibri"/>
              </a:rPr>
              <a:t>rows </a:t>
            </a:r>
            <a:r>
              <a:rPr dirty="0" sz="2100" spc="114">
                <a:latin typeface="Calibri"/>
                <a:cs typeface="Calibri"/>
              </a:rPr>
              <a:t>Columns:</a:t>
            </a:r>
            <a:r>
              <a:rPr dirty="0" sz="2100" spc="95">
                <a:latin typeface="Calibri"/>
                <a:cs typeface="Calibri"/>
              </a:rPr>
              <a:t> </a:t>
            </a:r>
            <a:r>
              <a:rPr dirty="0" sz="2100" spc="50">
                <a:latin typeface="Calibri"/>
                <a:cs typeface="Calibri"/>
              </a:rPr>
              <a:t>7</a:t>
            </a:r>
            <a:r>
              <a:rPr dirty="0" sz="2100" spc="100">
                <a:latin typeface="Calibri"/>
                <a:cs typeface="Calibri"/>
              </a:rPr>
              <a:t> features</a:t>
            </a:r>
            <a:endParaRPr sz="21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$PPTXTitle"/>
          <p:cNvSpPr txBox="1">
            <a:spLocks noGrp="1"/>
          </p:cNvSpPr>
          <p:nvPr>
            <p:ph type="title"/>
          </p:nvPr>
        </p:nvSpPr>
        <p:spPr>
          <a:xfrm>
            <a:off x="739430" y="1209606"/>
            <a:ext cx="2966720" cy="46735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250"/>
              <a:t>DATA</a:t>
            </a:r>
            <a:r>
              <a:rPr dirty="0" spc="35"/>
              <a:t> </a:t>
            </a:r>
            <a:r>
              <a:rPr dirty="0" spc="260"/>
              <a:t>CLEANING</a:t>
            </a:r>
          </a:p>
        </p:txBody>
      </p:sp>
      <p:sp>
        <p:nvSpPr>
          <p:cNvPr id="3" name="object 3"/>
          <p:cNvSpPr/>
          <p:nvPr/>
        </p:nvSpPr>
        <p:spPr>
          <a:xfrm>
            <a:off x="0" y="9258300"/>
            <a:ext cx="18288000" cy="1028700"/>
          </a:xfrm>
          <a:custGeom>
            <a:avLst/>
            <a:gdLst/>
            <a:ahLst/>
            <a:cxnLst/>
            <a:rect l="l" t="t" r="r" b="b"/>
            <a:pathLst>
              <a:path w="18288000" h="1028700">
                <a:moveTo>
                  <a:pt x="18287998" y="1028699"/>
                </a:moveTo>
                <a:lnTo>
                  <a:pt x="0" y="10286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0255" y="3772720"/>
            <a:ext cx="95250" cy="9524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80792" y="4168007"/>
            <a:ext cx="104775" cy="1047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80792" y="4568057"/>
            <a:ext cx="104775" cy="10477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0255" y="5118378"/>
            <a:ext cx="95250" cy="9524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80792" y="5513666"/>
            <a:ext cx="104775" cy="10477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80792" y="6313766"/>
            <a:ext cx="104775" cy="1047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0255" y="6834565"/>
            <a:ext cx="95250" cy="9524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80792" y="7229853"/>
            <a:ext cx="104775" cy="10477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80792" y="7629903"/>
            <a:ext cx="104775" cy="104774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0255" y="8136533"/>
            <a:ext cx="95250" cy="9524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80792" y="8531821"/>
            <a:ext cx="104775" cy="104774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80792" y="8931871"/>
            <a:ext cx="104775" cy="104774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739430" y="1816458"/>
            <a:ext cx="15068550" cy="73342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37465">
              <a:lnSpc>
                <a:spcPct val="114100"/>
              </a:lnSpc>
              <a:spcBef>
                <a:spcPts val="100"/>
              </a:spcBef>
            </a:pPr>
            <a:r>
              <a:rPr dirty="0" sz="2300" spc="105">
                <a:latin typeface="Calibri"/>
                <a:cs typeface="Calibri"/>
              </a:rPr>
              <a:t>Before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performing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Exploratory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40">
                <a:latin typeface="Calibri"/>
                <a:cs typeface="Calibri"/>
              </a:rPr>
              <a:t>Data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40">
                <a:latin typeface="Calibri"/>
                <a:cs typeface="Calibri"/>
              </a:rPr>
              <a:t>Analysis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(EDA),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data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must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85">
                <a:latin typeface="Calibri"/>
                <a:cs typeface="Calibri"/>
              </a:rPr>
              <a:t>be</a:t>
            </a:r>
            <a:r>
              <a:rPr dirty="0" sz="2300" spc="105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cleaned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to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ensure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accuracy,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45">
                <a:latin typeface="Calibri"/>
                <a:cs typeface="Calibri"/>
              </a:rPr>
              <a:t>consistency,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5">
                <a:latin typeface="Calibri"/>
                <a:cs typeface="Calibri"/>
              </a:rPr>
              <a:t>and </a:t>
            </a:r>
            <a:r>
              <a:rPr dirty="0" sz="2300" spc="80">
                <a:latin typeface="Calibri"/>
                <a:cs typeface="Calibri"/>
              </a:rPr>
              <a:t>reliability</a:t>
            </a:r>
            <a:r>
              <a:rPr dirty="0" sz="2300" spc="85">
                <a:latin typeface="Calibri"/>
                <a:cs typeface="Calibri"/>
              </a:rPr>
              <a:t> </a:t>
            </a:r>
            <a:r>
              <a:rPr dirty="0" sz="2300" spc="100">
                <a:latin typeface="Calibri"/>
                <a:cs typeface="Calibri"/>
              </a:rPr>
              <a:t>of</a:t>
            </a:r>
            <a:r>
              <a:rPr dirty="0" sz="2300" spc="90">
                <a:latin typeface="Calibri"/>
                <a:cs typeface="Calibri"/>
              </a:rPr>
              <a:t> </a:t>
            </a:r>
            <a:r>
              <a:rPr dirty="0" sz="2300" spc="75">
                <a:latin typeface="Calibri"/>
                <a:cs typeface="Calibri"/>
              </a:rPr>
              <a:t>results.</a:t>
            </a:r>
            <a:endParaRPr sz="2300">
              <a:latin typeface="Calibri"/>
              <a:cs typeface="Calibri"/>
            </a:endParaRPr>
          </a:p>
          <a:p>
            <a:pPr algn="just" marL="508634" marR="11322685" indent="-496570">
              <a:lnSpc>
                <a:spcPct val="191800"/>
              </a:lnSpc>
            </a:pPr>
            <a:r>
              <a:rPr dirty="0" sz="2300" spc="195">
                <a:latin typeface="Calibri"/>
                <a:cs typeface="Calibri"/>
              </a:rPr>
              <a:t>Steps</a:t>
            </a:r>
            <a:r>
              <a:rPr dirty="0" sz="2300" spc="85">
                <a:latin typeface="Calibri"/>
                <a:cs typeface="Calibri"/>
              </a:rPr>
              <a:t> </a:t>
            </a:r>
            <a:r>
              <a:rPr dirty="0" sz="2300" spc="55">
                <a:latin typeface="Calibri"/>
                <a:cs typeface="Calibri"/>
              </a:rPr>
              <a:t>in</a:t>
            </a:r>
            <a:r>
              <a:rPr dirty="0" sz="2300" spc="90">
                <a:latin typeface="Calibri"/>
                <a:cs typeface="Calibri"/>
              </a:rPr>
              <a:t> </a:t>
            </a:r>
            <a:r>
              <a:rPr dirty="0" sz="2300" spc="140">
                <a:latin typeface="Calibri"/>
                <a:cs typeface="Calibri"/>
              </a:rPr>
              <a:t>Data</a:t>
            </a:r>
            <a:r>
              <a:rPr dirty="0" sz="2300" spc="8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Cleaning </a:t>
            </a:r>
            <a:r>
              <a:rPr dirty="0" sz="2300" spc="100">
                <a:latin typeface="Calibri"/>
                <a:cs typeface="Calibri"/>
              </a:rPr>
              <a:t>Handling</a:t>
            </a:r>
            <a:r>
              <a:rPr dirty="0" sz="2300" spc="105">
                <a:latin typeface="Calibri"/>
                <a:cs typeface="Calibri"/>
              </a:rPr>
              <a:t> Missing </a:t>
            </a:r>
            <a:r>
              <a:rPr dirty="0" sz="2300" spc="125">
                <a:latin typeface="Calibri"/>
                <a:cs typeface="Calibri"/>
              </a:rPr>
              <a:t>Values</a:t>
            </a:r>
            <a:endParaRPr sz="2300">
              <a:latin typeface="Calibri"/>
              <a:cs typeface="Calibri"/>
            </a:endParaRPr>
          </a:p>
          <a:p>
            <a:pPr algn="just" marL="1005205" marR="5079365">
              <a:lnSpc>
                <a:spcPct val="114100"/>
              </a:lnSpc>
            </a:pPr>
            <a:r>
              <a:rPr dirty="0" sz="2300" spc="100">
                <a:latin typeface="Calibri"/>
                <a:cs typeface="Calibri"/>
              </a:rPr>
              <a:t>Identify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and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handle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>
                <a:latin typeface="Calibri"/>
                <a:cs typeface="Calibri"/>
              </a:rPr>
              <a:t>null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85">
                <a:latin typeface="Calibri"/>
                <a:cs typeface="Calibri"/>
              </a:rPr>
              <a:t>or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00">
                <a:latin typeface="Calibri"/>
                <a:cs typeface="Calibri"/>
              </a:rPr>
              <a:t>NaN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values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using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imputation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85">
                <a:latin typeface="Calibri"/>
                <a:cs typeface="Calibri"/>
              </a:rPr>
              <a:t>or</a:t>
            </a:r>
            <a:r>
              <a:rPr dirty="0" sz="2300" spc="114">
                <a:latin typeface="Calibri"/>
                <a:cs typeface="Calibri"/>
              </a:rPr>
              <a:t> </a:t>
            </a:r>
            <a:r>
              <a:rPr dirty="0" sz="2300" spc="70">
                <a:latin typeface="Calibri"/>
                <a:cs typeface="Calibri"/>
              </a:rPr>
              <a:t>removal. </a:t>
            </a:r>
            <a:r>
              <a:rPr dirty="0" sz="2300" spc="105">
                <a:latin typeface="Calibri"/>
                <a:cs typeface="Calibri"/>
              </a:rPr>
              <a:t>Example: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df.dropna()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85">
                <a:latin typeface="Calibri"/>
                <a:cs typeface="Calibri"/>
              </a:rPr>
              <a:t>or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45">
                <a:latin typeface="Calibri"/>
                <a:cs typeface="Calibri"/>
              </a:rPr>
              <a:t>df.fillna(method='ffill')</a:t>
            </a:r>
            <a:endParaRPr sz="2300">
              <a:latin typeface="Calibri"/>
              <a:cs typeface="Calibri"/>
            </a:endParaRPr>
          </a:p>
          <a:p>
            <a:pPr algn="just" marL="508634">
              <a:lnSpc>
                <a:spcPct val="100000"/>
              </a:lnSpc>
              <a:spcBef>
                <a:spcPts val="1535"/>
              </a:spcBef>
            </a:pPr>
            <a:r>
              <a:rPr dirty="0" sz="2300" spc="130">
                <a:latin typeface="Calibri"/>
                <a:cs typeface="Calibri"/>
              </a:rPr>
              <a:t>Removing</a:t>
            </a:r>
            <a:r>
              <a:rPr dirty="0" sz="2300" spc="85">
                <a:latin typeface="Calibri"/>
                <a:cs typeface="Calibri"/>
              </a:rPr>
              <a:t> </a:t>
            </a:r>
            <a:r>
              <a:rPr dirty="0" sz="2300" spc="130">
                <a:latin typeface="Calibri"/>
                <a:cs typeface="Calibri"/>
              </a:rPr>
              <a:t>Duplicates</a:t>
            </a:r>
            <a:endParaRPr sz="2300">
              <a:latin typeface="Calibri"/>
              <a:cs typeface="Calibri"/>
            </a:endParaRPr>
          </a:p>
          <a:p>
            <a:pPr algn="just" marL="1005205" marR="227965">
              <a:lnSpc>
                <a:spcPct val="114100"/>
              </a:lnSpc>
            </a:pPr>
            <a:r>
              <a:rPr dirty="0" sz="2300" spc="95">
                <a:latin typeface="Calibri"/>
                <a:cs typeface="Calibri"/>
              </a:rPr>
              <a:t>Eliminate </a:t>
            </a:r>
            <a:r>
              <a:rPr dirty="0" sz="2300" spc="135">
                <a:latin typeface="Calibri"/>
                <a:cs typeface="Calibri"/>
              </a:rPr>
              <a:t>duplicate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rows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to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35">
                <a:latin typeface="Calibri"/>
                <a:cs typeface="Calibri"/>
              </a:rPr>
              <a:t>avoid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55">
                <a:latin typeface="Calibri"/>
                <a:cs typeface="Calibri"/>
              </a:rPr>
              <a:t>bias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55">
                <a:latin typeface="Calibri"/>
                <a:cs typeface="Calibri"/>
              </a:rPr>
              <a:t>in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analysis.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For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instance,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deleting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rows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70">
                <a:latin typeface="Calibri"/>
                <a:cs typeface="Calibri"/>
              </a:rPr>
              <a:t>with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the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85">
                <a:latin typeface="Calibri"/>
                <a:cs typeface="Calibri"/>
              </a:rPr>
              <a:t>same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40">
                <a:latin typeface="Calibri"/>
                <a:cs typeface="Calibri"/>
              </a:rPr>
              <a:t>Date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helps </a:t>
            </a:r>
            <a:r>
              <a:rPr dirty="0" sz="2300" spc="125">
                <a:latin typeface="Calibri"/>
                <a:cs typeface="Calibri"/>
              </a:rPr>
              <a:t>prevent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30">
                <a:latin typeface="Calibri"/>
                <a:cs typeface="Calibri"/>
              </a:rPr>
              <a:t>redundancy,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40">
                <a:latin typeface="Calibri"/>
                <a:cs typeface="Calibri"/>
              </a:rPr>
              <a:t>but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60">
                <a:latin typeface="Calibri"/>
                <a:cs typeface="Calibri"/>
              </a:rPr>
              <a:t>it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5">
                <a:latin typeface="Calibri"/>
                <a:cs typeface="Calibri"/>
              </a:rPr>
              <a:t>should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85">
                <a:latin typeface="Calibri"/>
                <a:cs typeface="Calibri"/>
              </a:rPr>
              <a:t>be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done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carefully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since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60">
                <a:latin typeface="Calibri"/>
                <a:cs typeface="Calibri"/>
              </a:rPr>
              <a:t>it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95">
                <a:latin typeface="Calibri"/>
                <a:cs typeface="Calibri"/>
              </a:rPr>
              <a:t>may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5">
                <a:latin typeface="Calibri"/>
                <a:cs typeface="Calibri"/>
              </a:rPr>
              <a:t>influence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the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model’s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200">
                <a:latin typeface="Calibri"/>
                <a:cs typeface="Calibri"/>
              </a:rPr>
              <a:t>accuracy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-10">
                <a:latin typeface="Calibri"/>
                <a:cs typeface="Calibri"/>
              </a:rPr>
              <a:t>later. </a:t>
            </a:r>
            <a:r>
              <a:rPr dirty="0" sz="2300" spc="105">
                <a:latin typeface="Calibri"/>
                <a:cs typeface="Calibri"/>
              </a:rPr>
              <a:t>Example:</a:t>
            </a:r>
            <a:r>
              <a:rPr dirty="0" sz="2300" spc="8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df.drop_duplicates(inplace=True)</a:t>
            </a:r>
            <a:endParaRPr sz="2300">
              <a:latin typeface="Calibri"/>
              <a:cs typeface="Calibri"/>
            </a:endParaRPr>
          </a:p>
          <a:p>
            <a:pPr algn="just" marL="508634">
              <a:lnSpc>
                <a:spcPct val="100000"/>
              </a:lnSpc>
              <a:spcBef>
                <a:spcPts val="1305"/>
              </a:spcBef>
            </a:pPr>
            <a:r>
              <a:rPr dirty="0" sz="2300" spc="135">
                <a:latin typeface="Calibri"/>
                <a:cs typeface="Calibri"/>
              </a:rPr>
              <a:t>Converting</a:t>
            </a:r>
            <a:r>
              <a:rPr dirty="0" sz="2300" spc="90">
                <a:latin typeface="Calibri"/>
                <a:cs typeface="Calibri"/>
              </a:rPr>
              <a:t> </a:t>
            </a:r>
            <a:r>
              <a:rPr dirty="0" sz="2300" spc="140">
                <a:latin typeface="Calibri"/>
                <a:cs typeface="Calibri"/>
              </a:rPr>
              <a:t>Data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75">
                <a:latin typeface="Calibri"/>
                <a:cs typeface="Calibri"/>
              </a:rPr>
              <a:t>Types</a:t>
            </a:r>
            <a:endParaRPr sz="2300">
              <a:latin typeface="Calibri"/>
              <a:cs typeface="Calibri"/>
            </a:endParaRPr>
          </a:p>
          <a:p>
            <a:pPr algn="just" marL="1005205" marR="2374265">
              <a:lnSpc>
                <a:spcPct val="114100"/>
              </a:lnSpc>
            </a:pPr>
            <a:r>
              <a:rPr dirty="0" sz="2300" spc="155">
                <a:latin typeface="Calibri"/>
                <a:cs typeface="Calibri"/>
              </a:rPr>
              <a:t>Convert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55">
                <a:latin typeface="Calibri"/>
                <a:cs typeface="Calibri"/>
              </a:rPr>
              <a:t>columns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60">
                <a:latin typeface="Calibri"/>
                <a:cs typeface="Calibri"/>
              </a:rPr>
              <a:t>like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50">
                <a:latin typeface="Calibri"/>
                <a:cs typeface="Calibri"/>
              </a:rPr>
              <a:t>“Date”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to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35">
                <a:latin typeface="Calibri"/>
                <a:cs typeface="Calibri"/>
              </a:rPr>
              <a:t>datetime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and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ensure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30">
                <a:latin typeface="Calibri"/>
                <a:cs typeface="Calibri"/>
              </a:rPr>
              <a:t>numeric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fields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0">
                <a:latin typeface="Calibri"/>
                <a:cs typeface="Calibri"/>
              </a:rPr>
              <a:t>are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5">
                <a:latin typeface="Calibri"/>
                <a:cs typeface="Calibri"/>
              </a:rPr>
              <a:t>properly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typed. </a:t>
            </a:r>
            <a:r>
              <a:rPr dirty="0" sz="2300" spc="105">
                <a:latin typeface="Calibri"/>
                <a:cs typeface="Calibri"/>
              </a:rPr>
              <a:t>Example: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50">
                <a:latin typeface="Calibri"/>
                <a:cs typeface="Calibri"/>
              </a:rPr>
              <a:t>df['Date']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55">
                <a:latin typeface="Calibri"/>
                <a:cs typeface="Calibri"/>
              </a:rPr>
              <a:t>=</a:t>
            </a:r>
            <a:r>
              <a:rPr dirty="0" sz="2300" spc="100">
                <a:latin typeface="Calibri"/>
                <a:cs typeface="Calibri"/>
              </a:rPr>
              <a:t> </a:t>
            </a:r>
            <a:r>
              <a:rPr dirty="0" sz="2300" spc="95">
                <a:latin typeface="Calibri"/>
                <a:cs typeface="Calibri"/>
              </a:rPr>
              <a:t>pd.to_datetime(df['Date'])</a:t>
            </a:r>
            <a:endParaRPr sz="2300">
              <a:latin typeface="Calibri"/>
              <a:cs typeface="Calibri"/>
            </a:endParaRPr>
          </a:p>
          <a:p>
            <a:pPr algn="just" marL="508634">
              <a:lnSpc>
                <a:spcPct val="100000"/>
              </a:lnSpc>
              <a:spcBef>
                <a:spcPts val="1195"/>
              </a:spcBef>
            </a:pPr>
            <a:r>
              <a:rPr dirty="0" sz="2300" spc="114">
                <a:latin typeface="Calibri"/>
                <a:cs typeface="Calibri"/>
              </a:rPr>
              <a:t>Feature</a:t>
            </a:r>
            <a:r>
              <a:rPr dirty="0" sz="2300" spc="8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Selection</a:t>
            </a:r>
            <a:endParaRPr sz="2300">
              <a:latin typeface="Calibri"/>
              <a:cs typeface="Calibri"/>
            </a:endParaRPr>
          </a:p>
          <a:p>
            <a:pPr algn="just" marL="1005205" marR="5080">
              <a:lnSpc>
                <a:spcPct val="114100"/>
              </a:lnSpc>
            </a:pPr>
            <a:r>
              <a:rPr dirty="0" sz="2300" spc="160">
                <a:latin typeface="Calibri"/>
                <a:cs typeface="Calibri"/>
              </a:rPr>
              <a:t>Select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95">
                <a:latin typeface="Calibri"/>
                <a:cs typeface="Calibri"/>
              </a:rPr>
              <a:t>relevant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155">
                <a:latin typeface="Calibri"/>
                <a:cs typeface="Calibri"/>
              </a:rPr>
              <a:t>columns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>
                <a:latin typeface="Calibri"/>
                <a:cs typeface="Calibri"/>
              </a:rPr>
              <a:t>(e.g.,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75">
                <a:latin typeface="Calibri"/>
                <a:cs typeface="Calibri"/>
              </a:rPr>
              <a:t>Date,</a:t>
            </a:r>
            <a:r>
              <a:rPr dirty="0" sz="2300" spc="110">
                <a:latin typeface="Calibri"/>
                <a:cs typeface="Calibri"/>
              </a:rPr>
              <a:t> Open, </a:t>
            </a:r>
            <a:r>
              <a:rPr dirty="0" sz="2300">
                <a:latin typeface="Calibri"/>
                <a:cs typeface="Calibri"/>
              </a:rPr>
              <a:t>High,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70">
                <a:latin typeface="Calibri"/>
                <a:cs typeface="Calibri"/>
              </a:rPr>
              <a:t>Low,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125">
                <a:latin typeface="Calibri"/>
                <a:cs typeface="Calibri"/>
              </a:rPr>
              <a:t>Close,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135">
                <a:latin typeface="Calibri"/>
                <a:cs typeface="Calibri"/>
              </a:rPr>
              <a:t>Volume)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75">
                <a:latin typeface="Calibri"/>
                <a:cs typeface="Calibri"/>
              </a:rPr>
              <a:t>for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180">
                <a:latin typeface="Calibri"/>
                <a:cs typeface="Calibri"/>
              </a:rPr>
              <a:t>EDA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and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155">
                <a:latin typeface="Calibri"/>
                <a:cs typeface="Calibri"/>
              </a:rPr>
              <a:t>drop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unnecessary</a:t>
            </a:r>
            <a:r>
              <a:rPr dirty="0" sz="2300" spc="110">
                <a:latin typeface="Calibri"/>
                <a:cs typeface="Calibri"/>
              </a:rPr>
              <a:t> </a:t>
            </a:r>
            <a:r>
              <a:rPr dirty="0" sz="2300" spc="85">
                <a:latin typeface="Calibri"/>
                <a:cs typeface="Calibri"/>
              </a:rPr>
              <a:t>ones. </a:t>
            </a:r>
            <a:r>
              <a:rPr dirty="0" sz="2300" spc="105">
                <a:latin typeface="Calibri"/>
                <a:cs typeface="Calibri"/>
              </a:rPr>
              <a:t>Example:</a:t>
            </a:r>
            <a:r>
              <a:rPr dirty="0" sz="2300" spc="140">
                <a:latin typeface="Calibri"/>
                <a:cs typeface="Calibri"/>
              </a:rPr>
              <a:t> df </a:t>
            </a:r>
            <a:r>
              <a:rPr dirty="0" sz="2300" spc="55">
                <a:latin typeface="Calibri"/>
                <a:cs typeface="Calibri"/>
              </a:rPr>
              <a:t>=</a:t>
            </a:r>
            <a:r>
              <a:rPr dirty="0" sz="2300" spc="140">
                <a:latin typeface="Calibri"/>
                <a:cs typeface="Calibri"/>
              </a:rPr>
              <a:t> </a:t>
            </a:r>
            <a:r>
              <a:rPr dirty="0" sz="2300">
                <a:latin typeface="Calibri"/>
                <a:cs typeface="Calibri"/>
              </a:rPr>
              <a:t>df[['Date',</a:t>
            </a:r>
            <a:r>
              <a:rPr dirty="0" sz="2300" spc="140">
                <a:latin typeface="Calibri"/>
                <a:cs typeface="Calibri"/>
              </a:rPr>
              <a:t> </a:t>
            </a:r>
            <a:r>
              <a:rPr dirty="0" sz="2300">
                <a:latin typeface="Calibri"/>
                <a:cs typeface="Calibri"/>
              </a:rPr>
              <a:t>'Open',</a:t>
            </a:r>
            <a:r>
              <a:rPr dirty="0" sz="2300" spc="140">
                <a:latin typeface="Calibri"/>
                <a:cs typeface="Calibri"/>
              </a:rPr>
              <a:t> </a:t>
            </a:r>
            <a:r>
              <a:rPr dirty="0" sz="2300">
                <a:latin typeface="Calibri"/>
                <a:cs typeface="Calibri"/>
              </a:rPr>
              <a:t>'High',</a:t>
            </a:r>
            <a:r>
              <a:rPr dirty="0" sz="2300" spc="145">
                <a:latin typeface="Calibri"/>
                <a:cs typeface="Calibri"/>
              </a:rPr>
              <a:t> </a:t>
            </a:r>
            <a:r>
              <a:rPr dirty="0" sz="2300">
                <a:latin typeface="Calibri"/>
                <a:cs typeface="Calibri"/>
              </a:rPr>
              <a:t>'Low',</a:t>
            </a:r>
            <a:r>
              <a:rPr dirty="0" sz="2300" spc="140">
                <a:latin typeface="Calibri"/>
                <a:cs typeface="Calibri"/>
              </a:rPr>
              <a:t> </a:t>
            </a:r>
            <a:r>
              <a:rPr dirty="0" sz="2300" spc="55">
                <a:latin typeface="Calibri"/>
                <a:cs typeface="Calibri"/>
              </a:rPr>
              <a:t>'Close',</a:t>
            </a:r>
            <a:r>
              <a:rPr dirty="0" sz="2300" spc="140">
                <a:latin typeface="Calibri"/>
                <a:cs typeface="Calibri"/>
              </a:rPr>
              <a:t> </a:t>
            </a:r>
            <a:r>
              <a:rPr dirty="0" sz="2300" spc="65">
                <a:latin typeface="Calibri"/>
                <a:cs typeface="Calibri"/>
              </a:rPr>
              <a:t>'Adj</a:t>
            </a:r>
            <a:r>
              <a:rPr dirty="0" sz="2300" spc="140">
                <a:latin typeface="Calibri"/>
                <a:cs typeface="Calibri"/>
              </a:rPr>
              <a:t> </a:t>
            </a:r>
            <a:r>
              <a:rPr dirty="0" sz="2300" spc="85">
                <a:latin typeface="Calibri"/>
                <a:cs typeface="Calibri"/>
              </a:rPr>
              <a:t>Close',</a:t>
            </a:r>
            <a:r>
              <a:rPr dirty="0" sz="2300" spc="140">
                <a:latin typeface="Calibri"/>
                <a:cs typeface="Calibri"/>
              </a:rPr>
              <a:t> </a:t>
            </a:r>
            <a:r>
              <a:rPr dirty="0" sz="2300" spc="35">
                <a:latin typeface="Calibri"/>
                <a:cs typeface="Calibri"/>
              </a:rPr>
              <a:t>'Volume']]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"/>
          </a:xfrm>
          <a:custGeom>
            <a:avLst/>
            <a:gdLst/>
            <a:ahLst/>
            <a:cxnLst/>
            <a:rect l="l" t="t" r="r" b="b"/>
            <a:pathLst>
              <a:path w="18288000" h="1028700">
                <a:moveTo>
                  <a:pt x="18287553" y="1028700"/>
                </a:moveTo>
                <a:lnTo>
                  <a:pt x="0" y="1028700"/>
                </a:lnTo>
                <a:lnTo>
                  <a:pt x="0" y="0"/>
                </a:lnTo>
                <a:lnTo>
                  <a:pt x="18287553" y="0"/>
                </a:lnTo>
                <a:lnTo>
                  <a:pt x="18287553" y="1028700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9258300"/>
            <a:ext cx="18288000" cy="1028700"/>
          </a:xfrm>
          <a:custGeom>
            <a:avLst/>
            <a:gdLst/>
            <a:ahLst/>
            <a:cxnLst/>
            <a:rect l="l" t="t" r="r" b="b"/>
            <a:pathLst>
              <a:path w="18288000" h="1028700">
                <a:moveTo>
                  <a:pt x="18287998" y="1028699"/>
                </a:moveTo>
                <a:lnTo>
                  <a:pt x="0" y="10286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43598" y="2382493"/>
            <a:ext cx="8601075" cy="5711949"/>
          </a:xfrm>
          <a:prstGeom prst="rect">
            <a:avLst/>
          </a:prstGeom>
        </p:spPr>
      </p:pic>
      <p:sp>
        <p:nvSpPr>
          <p:cNvPr id="5" name="object 5" descr="$PPTXTitle"/>
          <p:cNvSpPr txBox="1">
            <a:spLocks noGrp="1"/>
          </p:cNvSpPr>
          <p:nvPr>
            <p:ph type="title"/>
          </p:nvPr>
        </p:nvSpPr>
        <p:spPr>
          <a:xfrm>
            <a:off x="739430" y="1905037"/>
            <a:ext cx="2966720" cy="46735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250"/>
              <a:t>DATA</a:t>
            </a:r>
            <a:r>
              <a:rPr dirty="0" spc="35"/>
              <a:t> </a:t>
            </a:r>
            <a:r>
              <a:rPr dirty="0" spc="260"/>
              <a:t>CLEANING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258300"/>
            <a:ext cx="18288000" cy="1028700"/>
          </a:xfrm>
          <a:custGeom>
            <a:avLst/>
            <a:gdLst/>
            <a:ahLst/>
            <a:cxnLst/>
            <a:rect l="l" t="t" r="r" b="b"/>
            <a:pathLst>
              <a:path w="18288000" h="1028700">
                <a:moveTo>
                  <a:pt x="18287998" y="1028699"/>
                </a:moveTo>
                <a:lnTo>
                  <a:pt x="0" y="10286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05017" y="3904379"/>
            <a:ext cx="10979178" cy="4603749"/>
          </a:xfrm>
          <a:prstGeom prst="rect">
            <a:avLst/>
          </a:prstGeom>
        </p:spPr>
      </p:pic>
      <p:sp>
        <p:nvSpPr>
          <p:cNvPr id="4" name="object 4" descr="$PPTXTitle"/>
          <p:cNvSpPr txBox="1">
            <a:spLocks noGrp="1"/>
          </p:cNvSpPr>
          <p:nvPr>
            <p:ph type="title"/>
          </p:nvPr>
        </p:nvSpPr>
        <p:spPr>
          <a:xfrm>
            <a:off x="739430" y="1905037"/>
            <a:ext cx="3995420" cy="46735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240"/>
              <a:t>EDA</a:t>
            </a:r>
            <a:r>
              <a:rPr dirty="0" spc="30"/>
              <a:t> </a:t>
            </a:r>
            <a:r>
              <a:rPr dirty="0" spc="240"/>
              <a:t>ON</a:t>
            </a:r>
            <a:r>
              <a:rPr dirty="0" spc="35"/>
              <a:t> </a:t>
            </a:r>
            <a:r>
              <a:rPr dirty="0" spc="180"/>
              <a:t>OUR</a:t>
            </a:r>
            <a:r>
              <a:rPr dirty="0" spc="35"/>
              <a:t> </a:t>
            </a:r>
            <a:r>
              <a:rPr dirty="0" spc="254"/>
              <a:t>DATASET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739430" y="2589992"/>
            <a:ext cx="8750300" cy="1062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900" spc="229" b="1">
                <a:latin typeface="Calibri"/>
                <a:cs typeface="Calibri"/>
              </a:rPr>
              <a:t>DESCRIPTIVE</a:t>
            </a:r>
            <a:r>
              <a:rPr dirty="0" sz="2900" spc="50" b="1">
                <a:latin typeface="Calibri"/>
                <a:cs typeface="Calibri"/>
              </a:rPr>
              <a:t> </a:t>
            </a:r>
            <a:r>
              <a:rPr dirty="0" sz="2900" spc="260" b="1">
                <a:latin typeface="Calibri"/>
                <a:cs typeface="Calibri"/>
              </a:rPr>
              <a:t>STATISTICS</a:t>
            </a:r>
            <a:r>
              <a:rPr dirty="0" sz="2900" spc="55" b="1">
                <a:latin typeface="Calibri"/>
                <a:cs typeface="Calibri"/>
              </a:rPr>
              <a:t> </a:t>
            </a:r>
            <a:r>
              <a:rPr dirty="0" sz="2900" spc="135" b="1">
                <a:latin typeface="Calibri"/>
                <a:cs typeface="Calibri"/>
              </a:rPr>
              <a:t>(MEAN,</a:t>
            </a:r>
            <a:r>
              <a:rPr dirty="0" sz="2900" spc="55" b="1">
                <a:latin typeface="Calibri"/>
                <a:cs typeface="Calibri"/>
              </a:rPr>
              <a:t> </a:t>
            </a:r>
            <a:r>
              <a:rPr dirty="0" sz="2900" spc="110" b="1">
                <a:latin typeface="Calibri"/>
                <a:cs typeface="Calibri"/>
              </a:rPr>
              <a:t>MEDIAN,</a:t>
            </a:r>
            <a:r>
              <a:rPr dirty="0" sz="2900" spc="55" b="1">
                <a:latin typeface="Calibri"/>
                <a:cs typeface="Calibri"/>
              </a:rPr>
              <a:t> </a:t>
            </a:r>
            <a:r>
              <a:rPr dirty="0" sz="2900" spc="190" b="1">
                <a:latin typeface="Calibri"/>
                <a:cs typeface="Calibri"/>
              </a:rPr>
              <a:t>MODE)</a:t>
            </a:r>
            <a:endParaRPr sz="2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925"/>
              </a:spcBef>
            </a:pPr>
            <a:r>
              <a:rPr dirty="0" sz="2300" spc="165">
                <a:latin typeface="Calibri"/>
                <a:cs typeface="Calibri"/>
              </a:rPr>
              <a:t>Gives</a:t>
            </a:r>
            <a:r>
              <a:rPr dirty="0" sz="2300" spc="90">
                <a:latin typeface="Calibri"/>
                <a:cs typeface="Calibri"/>
              </a:rPr>
              <a:t> </a:t>
            </a:r>
            <a:r>
              <a:rPr dirty="0" sz="2300" spc="140">
                <a:latin typeface="Calibri"/>
                <a:cs typeface="Calibri"/>
              </a:rPr>
              <a:t>a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50">
                <a:latin typeface="Calibri"/>
                <a:cs typeface="Calibri"/>
              </a:rPr>
              <a:t>quick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65">
                <a:latin typeface="Calibri"/>
                <a:cs typeface="Calibri"/>
              </a:rPr>
              <a:t>summary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0">
                <a:latin typeface="Calibri"/>
                <a:cs typeface="Calibri"/>
              </a:rPr>
              <a:t>of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central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70">
                <a:latin typeface="Calibri"/>
                <a:cs typeface="Calibri"/>
              </a:rPr>
              <a:t>tendency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00">
                <a:latin typeface="Calibri"/>
                <a:cs typeface="Calibri"/>
              </a:rPr>
              <a:t>of</a:t>
            </a:r>
            <a:r>
              <a:rPr dirty="0" sz="2300" spc="95">
                <a:latin typeface="Calibri"/>
                <a:cs typeface="Calibri"/>
              </a:rPr>
              <a:t> </a:t>
            </a:r>
            <a:r>
              <a:rPr dirty="0" sz="2300" spc="180">
                <a:latin typeface="Calibri"/>
                <a:cs typeface="Calibri"/>
              </a:rPr>
              <a:t>stock</a:t>
            </a:r>
            <a:r>
              <a:rPr dirty="0" sz="2300" spc="90">
                <a:latin typeface="Calibri"/>
                <a:cs typeface="Calibri"/>
              </a:rPr>
              <a:t> </a:t>
            </a:r>
            <a:r>
              <a:rPr dirty="0" sz="2300" spc="110">
                <a:latin typeface="Calibri"/>
                <a:cs typeface="Calibri"/>
              </a:rPr>
              <a:t>prices.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258300"/>
            <a:ext cx="18288000" cy="1028700"/>
          </a:xfrm>
          <a:custGeom>
            <a:avLst/>
            <a:gdLst/>
            <a:ahLst/>
            <a:cxnLst/>
            <a:rect l="l" t="t" r="r" b="b"/>
            <a:pathLst>
              <a:path w="18288000" h="1028700">
                <a:moveTo>
                  <a:pt x="18287998" y="1028699"/>
                </a:moveTo>
                <a:lnTo>
                  <a:pt x="0" y="10286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"/>
                </a:lnTo>
                <a:close/>
              </a:path>
            </a:pathLst>
          </a:custGeom>
          <a:solidFill>
            <a:srgbClr val="12181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$PPTXTitle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00330">
              <a:lnSpc>
                <a:spcPct val="100000"/>
              </a:lnSpc>
              <a:spcBef>
                <a:spcPts val="100"/>
              </a:spcBef>
            </a:pPr>
            <a:r>
              <a:rPr dirty="0" spc="254"/>
              <a:t>CORRELATION</a:t>
            </a:r>
            <a:r>
              <a:rPr dirty="0" spc="45"/>
              <a:t> </a:t>
            </a:r>
            <a:r>
              <a:rPr dirty="0" spc="235"/>
              <a:t>BETWEEN</a:t>
            </a:r>
            <a:r>
              <a:rPr dirty="0" spc="45"/>
              <a:t> </a:t>
            </a:r>
            <a:r>
              <a:rPr dirty="0" spc="220"/>
              <a:t>FEATURES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10053" y="2257053"/>
            <a:ext cx="8307705" cy="375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160">
                <a:latin typeface="Calibri"/>
                <a:cs typeface="Calibri"/>
              </a:rPr>
              <a:t>Shows</a:t>
            </a:r>
            <a:r>
              <a:rPr dirty="0" sz="2300" spc="65">
                <a:latin typeface="Calibri"/>
                <a:cs typeface="Calibri"/>
              </a:rPr>
              <a:t> </a:t>
            </a:r>
            <a:r>
              <a:rPr dirty="0" sz="2300" spc="120">
                <a:latin typeface="Calibri"/>
                <a:cs typeface="Calibri"/>
              </a:rPr>
              <a:t>which</a:t>
            </a:r>
            <a:r>
              <a:rPr dirty="0" sz="2300" spc="65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features</a:t>
            </a:r>
            <a:r>
              <a:rPr dirty="0" sz="2300" spc="65">
                <a:latin typeface="Calibri"/>
                <a:cs typeface="Calibri"/>
              </a:rPr>
              <a:t> </a:t>
            </a:r>
            <a:r>
              <a:rPr dirty="0" sz="2300" spc="160">
                <a:latin typeface="Calibri"/>
                <a:cs typeface="Calibri"/>
              </a:rPr>
              <a:t>move</a:t>
            </a:r>
            <a:r>
              <a:rPr dirty="0" sz="2300" spc="65">
                <a:latin typeface="Calibri"/>
                <a:cs typeface="Calibri"/>
              </a:rPr>
              <a:t> </a:t>
            </a:r>
            <a:r>
              <a:rPr dirty="0" sz="2300" spc="114">
                <a:latin typeface="Calibri"/>
                <a:cs typeface="Calibri"/>
              </a:rPr>
              <a:t>together</a:t>
            </a:r>
            <a:r>
              <a:rPr dirty="0" sz="2300" spc="70">
                <a:latin typeface="Calibri"/>
                <a:cs typeface="Calibri"/>
              </a:rPr>
              <a:t> </a:t>
            </a:r>
            <a:r>
              <a:rPr dirty="0" sz="2300">
                <a:latin typeface="Calibri"/>
                <a:cs typeface="Calibri"/>
              </a:rPr>
              <a:t>—</a:t>
            </a:r>
            <a:r>
              <a:rPr dirty="0" sz="2300" spc="65">
                <a:latin typeface="Calibri"/>
                <a:cs typeface="Calibri"/>
              </a:rPr>
              <a:t> </a:t>
            </a:r>
            <a:r>
              <a:rPr dirty="0" sz="2300">
                <a:latin typeface="Calibri"/>
                <a:cs typeface="Calibri"/>
              </a:rPr>
              <a:t>e.g.,</a:t>
            </a:r>
            <a:r>
              <a:rPr dirty="0" sz="2300" spc="65">
                <a:latin typeface="Calibri"/>
                <a:cs typeface="Calibri"/>
              </a:rPr>
              <a:t> </a:t>
            </a:r>
            <a:r>
              <a:rPr dirty="0" sz="2300" spc="185">
                <a:latin typeface="Calibri"/>
                <a:cs typeface="Calibri"/>
              </a:rPr>
              <a:t>Close</a:t>
            </a:r>
            <a:r>
              <a:rPr dirty="0" sz="2300" spc="65">
                <a:latin typeface="Calibri"/>
                <a:cs typeface="Calibri"/>
              </a:rPr>
              <a:t> </a:t>
            </a:r>
            <a:r>
              <a:rPr dirty="0" sz="2300" spc="195">
                <a:latin typeface="Calibri"/>
                <a:cs typeface="Calibri"/>
              </a:rPr>
              <a:t>vs</a:t>
            </a:r>
            <a:r>
              <a:rPr dirty="0" sz="2300" spc="70">
                <a:latin typeface="Calibri"/>
                <a:cs typeface="Calibri"/>
              </a:rPr>
              <a:t> </a:t>
            </a:r>
            <a:r>
              <a:rPr dirty="0" sz="2300" spc="85">
                <a:latin typeface="Calibri"/>
                <a:cs typeface="Calibri"/>
              </a:rPr>
              <a:t>Volume.</a:t>
            </a:r>
            <a:endParaRPr sz="23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92605" y="2997575"/>
            <a:ext cx="7013620" cy="593498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 SRI SHIVANI VU21CSEN0100295</dc:creator>
  <cp:keywords>DAG4dqotPyE,BAEy-7sTOOo,0</cp:keywords>
  <dc:title>Stock Market Analysis</dc:title>
  <dcterms:created xsi:type="dcterms:W3CDTF">2025-11-15T14:55:42Z</dcterms:created>
  <dcterms:modified xsi:type="dcterms:W3CDTF">2025-11-15T14:55:42Z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2025-11-15T00:00:00Z</vt:filetime>
  </property>
  <property fmtid="{D5CDD505-2E9C-101B-9397-08002B2CF9AE}" pid="3" name="Creator">
    <vt:lpwstr>Canva</vt:lpwstr>
  </property>
  <property fmtid="{D5CDD505-2E9C-101B-9397-08002B2CF9AE}" pid="4" name="LastSaved">
    <vt:filetime>2025-11-15T00:00:00Z</vt:filetime>
  </property>
  <property fmtid="{D5CDD505-2E9C-101B-9397-08002B2CF9AE}" pid="5" name="Producer">
    <vt:lpwstr>Canva</vt:lpwstr>
  </property>
</Properties>
</file>